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64"/>
  </p:notesMasterIdLst>
  <p:sldIdLst>
    <p:sldId id="256" r:id="rId2"/>
    <p:sldId id="644" r:id="rId3"/>
    <p:sldId id="569" r:id="rId4"/>
    <p:sldId id="570" r:id="rId5"/>
    <p:sldId id="645" r:id="rId6"/>
    <p:sldId id="571" r:id="rId7"/>
    <p:sldId id="424" r:id="rId8"/>
    <p:sldId id="646" r:id="rId9"/>
    <p:sldId id="640" r:id="rId10"/>
    <p:sldId id="639" r:id="rId11"/>
    <p:sldId id="638" r:id="rId12"/>
    <p:sldId id="419" r:id="rId13"/>
    <p:sldId id="574" r:id="rId14"/>
    <p:sldId id="642" r:id="rId15"/>
    <p:sldId id="641" r:id="rId16"/>
    <p:sldId id="422" r:id="rId17"/>
    <p:sldId id="637" r:id="rId18"/>
    <p:sldId id="513" r:id="rId19"/>
    <p:sldId id="514" r:id="rId20"/>
    <p:sldId id="515" r:id="rId21"/>
    <p:sldId id="516" r:id="rId22"/>
    <p:sldId id="517" r:id="rId23"/>
    <p:sldId id="518" r:id="rId24"/>
    <p:sldId id="519" r:id="rId25"/>
    <p:sldId id="648" r:id="rId26"/>
    <p:sldId id="527" r:id="rId27"/>
    <p:sldId id="528" r:id="rId28"/>
    <p:sldId id="643" r:id="rId29"/>
    <p:sldId id="575" r:id="rId30"/>
    <p:sldId id="562" r:id="rId31"/>
    <p:sldId id="412" r:id="rId32"/>
    <p:sldId id="509" r:id="rId33"/>
    <p:sldId id="508" r:id="rId34"/>
    <p:sldId id="647" r:id="rId35"/>
    <p:sldId id="577" r:id="rId36"/>
    <p:sldId id="578" r:id="rId37"/>
    <p:sldId id="580" r:id="rId38"/>
    <p:sldId id="581" r:id="rId39"/>
    <p:sldId id="582" r:id="rId40"/>
    <p:sldId id="583" r:id="rId41"/>
    <p:sldId id="584" r:id="rId42"/>
    <p:sldId id="594" r:id="rId43"/>
    <p:sldId id="595" r:id="rId44"/>
    <p:sldId id="596" r:id="rId45"/>
    <p:sldId id="597" r:id="rId46"/>
    <p:sldId id="598" r:id="rId47"/>
    <p:sldId id="599" r:id="rId48"/>
    <p:sldId id="600" r:id="rId49"/>
    <p:sldId id="601" r:id="rId50"/>
    <p:sldId id="621" r:id="rId51"/>
    <p:sldId id="622" r:id="rId52"/>
    <p:sldId id="623" r:id="rId53"/>
    <p:sldId id="626" r:id="rId54"/>
    <p:sldId id="627" r:id="rId55"/>
    <p:sldId id="628" r:id="rId56"/>
    <p:sldId id="629" r:id="rId57"/>
    <p:sldId id="630" r:id="rId58"/>
    <p:sldId id="631" r:id="rId59"/>
    <p:sldId id="632" r:id="rId60"/>
    <p:sldId id="633" r:id="rId61"/>
    <p:sldId id="634" r:id="rId62"/>
    <p:sldId id="636"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3" autoAdjust="0"/>
    <p:restoredTop sz="91324" autoAdjust="0"/>
  </p:normalViewPr>
  <p:slideViewPr>
    <p:cSldViewPr>
      <p:cViewPr varScale="1">
        <p:scale>
          <a:sx n="66" d="100"/>
          <a:sy n="66" d="100"/>
        </p:scale>
        <p:origin x="1404"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2" tIns="48326" rIns="96652"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2" tIns="48326" rIns="96652" bIns="48326" rtlCol="0"/>
          <a:lstStyle>
            <a:lvl1pPr algn="r">
              <a:defRPr sz="1300"/>
            </a:lvl1pPr>
          </a:lstStyle>
          <a:p>
            <a:fld id="{C05EDC95-B5A2-435D-A4E6-CA58F20C7741}" type="datetimeFigureOut">
              <a:rPr lang="en-US" smtClean="0"/>
              <a:pPr/>
              <a:t>8/17/2017</a:t>
            </a:fld>
            <a:endParaRPr lang="en-US"/>
          </a:p>
        </p:txBody>
      </p:sp>
      <p:sp>
        <p:nvSpPr>
          <p:cNvPr id="4" name="Slide Image Placeholder 3"/>
          <p:cNvSpPr>
            <a:spLocks noGrp="1" noRot="1" noChangeAspect="1"/>
          </p:cNvSpPr>
          <p:nvPr>
            <p:ph type="sldImg" idx="2"/>
          </p:nvPr>
        </p:nvSpPr>
        <p:spPr>
          <a:xfrm>
            <a:off x="1258888" y="720725"/>
            <a:ext cx="4800600" cy="3600450"/>
          </a:xfrm>
          <a:prstGeom prst="rect">
            <a:avLst/>
          </a:prstGeom>
          <a:noFill/>
          <a:ln w="12700">
            <a:solidFill>
              <a:prstClr val="black"/>
            </a:solidFill>
          </a:ln>
        </p:spPr>
        <p:txBody>
          <a:bodyPr vert="horz" lIns="96652" tIns="48326" rIns="96652" bIns="48326"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2" tIns="48326" rIns="96652"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2" tIns="48326" rIns="96652"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2" tIns="48326" rIns="96652" bIns="48326" rtlCol="0" anchor="b"/>
          <a:lstStyle>
            <a:lvl1pPr algn="r">
              <a:defRPr sz="1300"/>
            </a:lvl1pPr>
          </a:lstStyle>
          <a:p>
            <a:fld id="{B5356767-CB88-4BC4-B85A-F497AD0FCF26}" type="slidenum">
              <a:rPr lang="en-US" smtClean="0"/>
              <a:pPr/>
              <a:t>‹#›</a:t>
            </a:fld>
            <a:endParaRPr lang="en-US"/>
          </a:p>
        </p:txBody>
      </p:sp>
    </p:spTree>
    <p:extLst>
      <p:ext uri="{BB962C8B-B14F-4D97-AF65-F5344CB8AC3E}">
        <p14:creationId xmlns:p14="http://schemas.microsoft.com/office/powerpoint/2010/main" val="298968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a:t>
            </a:fld>
            <a:endParaRPr lang="en-US"/>
          </a:p>
        </p:txBody>
      </p:sp>
    </p:spTree>
    <p:extLst>
      <p:ext uri="{BB962C8B-B14F-4D97-AF65-F5344CB8AC3E}">
        <p14:creationId xmlns:p14="http://schemas.microsoft.com/office/powerpoint/2010/main" val="197444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13</a:t>
            </a:fld>
            <a:endParaRPr lang="en-US"/>
          </a:p>
        </p:txBody>
      </p:sp>
    </p:spTree>
    <p:extLst>
      <p:ext uri="{BB962C8B-B14F-4D97-AF65-F5344CB8AC3E}">
        <p14:creationId xmlns:p14="http://schemas.microsoft.com/office/powerpoint/2010/main" val="340504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16</a:t>
            </a:fld>
            <a:endParaRPr lang="en-US"/>
          </a:p>
        </p:txBody>
      </p:sp>
    </p:spTree>
    <p:extLst>
      <p:ext uri="{BB962C8B-B14F-4D97-AF65-F5344CB8AC3E}">
        <p14:creationId xmlns:p14="http://schemas.microsoft.com/office/powerpoint/2010/main" val="196498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17</a:t>
            </a:fld>
            <a:endParaRPr lang="en-US"/>
          </a:p>
        </p:txBody>
      </p:sp>
    </p:spTree>
    <p:extLst>
      <p:ext uri="{BB962C8B-B14F-4D97-AF65-F5344CB8AC3E}">
        <p14:creationId xmlns:p14="http://schemas.microsoft.com/office/powerpoint/2010/main" val="294645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18</a:t>
            </a:fld>
            <a:endParaRPr lang="en-US"/>
          </a:p>
        </p:txBody>
      </p:sp>
    </p:spTree>
    <p:extLst>
      <p:ext uri="{BB962C8B-B14F-4D97-AF65-F5344CB8AC3E}">
        <p14:creationId xmlns:p14="http://schemas.microsoft.com/office/powerpoint/2010/main" val="186956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D9A8161A-AAB4-424D-A190-7A47D94C8A29}" type="slidenum">
              <a:rPr lang="en-US" smtClean="0"/>
              <a:pPr/>
              <a:t>19</a:t>
            </a:fld>
            <a:endParaRPr lang="en-US"/>
          </a:p>
        </p:txBody>
      </p:sp>
    </p:spTree>
    <p:extLst>
      <p:ext uri="{BB962C8B-B14F-4D97-AF65-F5344CB8AC3E}">
        <p14:creationId xmlns:p14="http://schemas.microsoft.com/office/powerpoint/2010/main" val="1692298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dirty="0"/>
          </a:p>
        </p:txBody>
      </p:sp>
      <p:sp>
        <p:nvSpPr>
          <p:cNvPr id="48132" name="Slide Number Placeholder 3"/>
          <p:cNvSpPr>
            <a:spLocks noGrp="1"/>
          </p:cNvSpPr>
          <p:nvPr>
            <p:ph type="sldNum" sz="quarter" idx="5"/>
          </p:nvPr>
        </p:nvSpPr>
        <p:spPr>
          <a:noFill/>
        </p:spPr>
        <p:txBody>
          <a:bodyPr/>
          <a:lstStyle/>
          <a:p>
            <a:fld id="{31FEE479-5D06-4EE7-BE72-8BC19907E59C}" type="slidenum">
              <a:rPr lang="en-US" smtClean="0"/>
              <a:pPr/>
              <a:t>20</a:t>
            </a:fld>
            <a:endParaRPr lang="en-US"/>
          </a:p>
        </p:txBody>
      </p:sp>
    </p:spTree>
    <p:extLst>
      <p:ext uri="{BB962C8B-B14F-4D97-AF65-F5344CB8AC3E}">
        <p14:creationId xmlns:p14="http://schemas.microsoft.com/office/powerpoint/2010/main" val="188380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21</a:t>
            </a:fld>
            <a:endParaRPr lang="en-US"/>
          </a:p>
        </p:txBody>
      </p:sp>
    </p:spTree>
    <p:extLst>
      <p:ext uri="{BB962C8B-B14F-4D97-AF65-F5344CB8AC3E}">
        <p14:creationId xmlns:p14="http://schemas.microsoft.com/office/powerpoint/2010/main" val="604036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22</a:t>
            </a:fld>
            <a:endParaRPr lang="en-US"/>
          </a:p>
        </p:txBody>
      </p:sp>
    </p:spTree>
    <p:extLst>
      <p:ext uri="{BB962C8B-B14F-4D97-AF65-F5344CB8AC3E}">
        <p14:creationId xmlns:p14="http://schemas.microsoft.com/office/powerpoint/2010/main" val="797222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23</a:t>
            </a:fld>
            <a:endParaRPr lang="en-US"/>
          </a:p>
        </p:txBody>
      </p:sp>
    </p:spTree>
    <p:extLst>
      <p:ext uri="{BB962C8B-B14F-4D97-AF65-F5344CB8AC3E}">
        <p14:creationId xmlns:p14="http://schemas.microsoft.com/office/powerpoint/2010/main" val="184297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25</a:t>
            </a:fld>
            <a:endParaRPr lang="en-US"/>
          </a:p>
        </p:txBody>
      </p:sp>
    </p:spTree>
    <p:extLst>
      <p:ext uri="{BB962C8B-B14F-4D97-AF65-F5344CB8AC3E}">
        <p14:creationId xmlns:p14="http://schemas.microsoft.com/office/powerpoint/2010/main" val="24141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a:t>
            </a:fld>
            <a:endParaRPr lang="en-US"/>
          </a:p>
        </p:txBody>
      </p:sp>
    </p:spTree>
    <p:extLst>
      <p:ext uri="{BB962C8B-B14F-4D97-AF65-F5344CB8AC3E}">
        <p14:creationId xmlns:p14="http://schemas.microsoft.com/office/powerpoint/2010/main" val="940650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26</a:t>
            </a:fld>
            <a:endParaRPr lang="en-US"/>
          </a:p>
        </p:txBody>
      </p:sp>
    </p:spTree>
    <p:extLst>
      <p:ext uri="{BB962C8B-B14F-4D97-AF65-F5344CB8AC3E}">
        <p14:creationId xmlns:p14="http://schemas.microsoft.com/office/powerpoint/2010/main" val="2724072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27</a:t>
            </a:fld>
            <a:endParaRPr lang="en-US"/>
          </a:p>
        </p:txBody>
      </p:sp>
    </p:spTree>
    <p:extLst>
      <p:ext uri="{BB962C8B-B14F-4D97-AF65-F5344CB8AC3E}">
        <p14:creationId xmlns:p14="http://schemas.microsoft.com/office/powerpoint/2010/main" val="19318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28</a:t>
            </a:fld>
            <a:endParaRPr lang="en-US"/>
          </a:p>
        </p:txBody>
      </p:sp>
    </p:spTree>
    <p:extLst>
      <p:ext uri="{BB962C8B-B14F-4D97-AF65-F5344CB8AC3E}">
        <p14:creationId xmlns:p14="http://schemas.microsoft.com/office/powerpoint/2010/main" val="38017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29</a:t>
            </a:fld>
            <a:endParaRPr lang="en-US"/>
          </a:p>
        </p:txBody>
      </p:sp>
    </p:spTree>
    <p:extLst>
      <p:ext uri="{BB962C8B-B14F-4D97-AF65-F5344CB8AC3E}">
        <p14:creationId xmlns:p14="http://schemas.microsoft.com/office/powerpoint/2010/main" val="24804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30</a:t>
            </a:fld>
            <a:endParaRPr lang="en-US"/>
          </a:p>
        </p:txBody>
      </p:sp>
    </p:spTree>
    <p:extLst>
      <p:ext uri="{BB962C8B-B14F-4D97-AF65-F5344CB8AC3E}">
        <p14:creationId xmlns:p14="http://schemas.microsoft.com/office/powerpoint/2010/main" val="99272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31</a:t>
            </a:fld>
            <a:endParaRPr lang="en-US"/>
          </a:p>
        </p:txBody>
      </p:sp>
    </p:spTree>
    <p:extLst>
      <p:ext uri="{BB962C8B-B14F-4D97-AF65-F5344CB8AC3E}">
        <p14:creationId xmlns:p14="http://schemas.microsoft.com/office/powerpoint/2010/main" val="1570866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32</a:t>
            </a:fld>
            <a:endParaRPr lang="en-US"/>
          </a:p>
        </p:txBody>
      </p:sp>
    </p:spTree>
    <p:extLst>
      <p:ext uri="{BB962C8B-B14F-4D97-AF65-F5344CB8AC3E}">
        <p14:creationId xmlns:p14="http://schemas.microsoft.com/office/powerpoint/2010/main" val="1623922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33</a:t>
            </a:fld>
            <a:endParaRPr lang="en-US"/>
          </a:p>
        </p:txBody>
      </p:sp>
    </p:spTree>
    <p:extLst>
      <p:ext uri="{BB962C8B-B14F-4D97-AF65-F5344CB8AC3E}">
        <p14:creationId xmlns:p14="http://schemas.microsoft.com/office/powerpoint/2010/main" val="2577053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34</a:t>
            </a:fld>
            <a:endParaRPr lang="en-US"/>
          </a:p>
        </p:txBody>
      </p:sp>
    </p:spTree>
    <p:extLst>
      <p:ext uri="{BB962C8B-B14F-4D97-AF65-F5344CB8AC3E}">
        <p14:creationId xmlns:p14="http://schemas.microsoft.com/office/powerpoint/2010/main" val="414541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35</a:t>
            </a:fld>
            <a:endParaRPr lang="en-US"/>
          </a:p>
        </p:txBody>
      </p:sp>
    </p:spTree>
    <p:extLst>
      <p:ext uri="{BB962C8B-B14F-4D97-AF65-F5344CB8AC3E}">
        <p14:creationId xmlns:p14="http://schemas.microsoft.com/office/powerpoint/2010/main" val="222221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a:t>
            </a:fld>
            <a:endParaRPr lang="en-US"/>
          </a:p>
        </p:txBody>
      </p:sp>
    </p:spTree>
    <p:extLst>
      <p:ext uri="{BB962C8B-B14F-4D97-AF65-F5344CB8AC3E}">
        <p14:creationId xmlns:p14="http://schemas.microsoft.com/office/powerpoint/2010/main" val="386346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B497ED2-3557-4C3C-8D54-2FE750518824}" type="slidenum">
              <a:rPr lang="en-US">
                <a:latin typeface="Arial" panose="020B0604020202020204" pitchFamily="34" charset="0"/>
              </a:rPr>
              <a:pPr>
                <a:spcBef>
                  <a:spcPct val="0"/>
                </a:spcBef>
              </a:pPr>
              <a:t>36</a:t>
            </a:fld>
            <a:endParaRPr lang="en-US">
              <a:latin typeface="Arial" panose="020B0604020202020204"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32235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37</a:t>
            </a:fld>
            <a:endParaRPr lang="en-US"/>
          </a:p>
        </p:txBody>
      </p:sp>
    </p:spTree>
    <p:extLst>
      <p:ext uri="{BB962C8B-B14F-4D97-AF65-F5344CB8AC3E}">
        <p14:creationId xmlns:p14="http://schemas.microsoft.com/office/powerpoint/2010/main" val="876824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E76D4A-5761-48BD-B664-D3A62760F067}" type="slidenum">
              <a:rPr lang="en-US">
                <a:latin typeface="Arial" panose="020B0604020202020204" pitchFamily="34" charset="0"/>
              </a:rPr>
              <a:pPr>
                <a:spcBef>
                  <a:spcPct val="0"/>
                </a:spcBef>
              </a:pPr>
              <a:t>38</a:t>
            </a:fld>
            <a:endParaRPr lang="en-US">
              <a:latin typeface="Arial" panose="020B0604020202020204"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ＭＳ Ｐゴシック" panose="020B0600070205080204" pitchFamily="34" charset="-128"/>
            </a:endParaRPr>
          </a:p>
        </p:txBody>
      </p:sp>
    </p:spTree>
    <p:extLst>
      <p:ext uri="{BB962C8B-B14F-4D97-AF65-F5344CB8AC3E}">
        <p14:creationId xmlns:p14="http://schemas.microsoft.com/office/powerpoint/2010/main" val="2958482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2378514-A708-497F-8E80-D6EABECFDE27}" type="slidenum">
              <a:rPr lang="en-US">
                <a:latin typeface="Arial" panose="020B0604020202020204" pitchFamily="34" charset="0"/>
              </a:rPr>
              <a:pPr>
                <a:spcBef>
                  <a:spcPct val="0"/>
                </a:spcBef>
              </a:pPr>
              <a:t>39</a:t>
            </a:fld>
            <a:endParaRPr lang="en-US">
              <a:latin typeface="Arial" panose="020B0604020202020204" pitchFamily="34"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ea typeface="ＭＳ Ｐゴシック" panose="020B0600070205080204" pitchFamily="34" charset="-128"/>
            </a:endParaRPr>
          </a:p>
        </p:txBody>
      </p:sp>
    </p:spTree>
    <p:extLst>
      <p:ext uri="{BB962C8B-B14F-4D97-AF65-F5344CB8AC3E}">
        <p14:creationId xmlns:p14="http://schemas.microsoft.com/office/powerpoint/2010/main" val="4086885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40</a:t>
            </a:fld>
            <a:endParaRPr lang="en-US"/>
          </a:p>
        </p:txBody>
      </p:sp>
    </p:spTree>
    <p:extLst>
      <p:ext uri="{BB962C8B-B14F-4D97-AF65-F5344CB8AC3E}">
        <p14:creationId xmlns:p14="http://schemas.microsoft.com/office/powerpoint/2010/main" val="1749466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baseline="0" dirty="0">
              <a:ea typeface="ＭＳ Ｐゴシック" panose="020B0600070205080204" pitchFamily="34" charset="-128"/>
            </a:endParaRPr>
          </a:p>
        </p:txBody>
      </p:sp>
    </p:spTree>
    <p:extLst>
      <p:ext uri="{BB962C8B-B14F-4D97-AF65-F5344CB8AC3E}">
        <p14:creationId xmlns:p14="http://schemas.microsoft.com/office/powerpoint/2010/main" val="2881905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42</a:t>
            </a:fld>
            <a:endParaRPr lang="en-US"/>
          </a:p>
        </p:txBody>
      </p:sp>
    </p:spTree>
    <p:extLst>
      <p:ext uri="{BB962C8B-B14F-4D97-AF65-F5344CB8AC3E}">
        <p14:creationId xmlns:p14="http://schemas.microsoft.com/office/powerpoint/2010/main" val="2674341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dirty="0">
              <a:ea typeface="ＭＳ Ｐゴシック" panose="020B0600070205080204" pitchFamily="34" charset="-128"/>
            </a:endParaRPr>
          </a:p>
        </p:txBody>
      </p:sp>
    </p:spTree>
    <p:extLst>
      <p:ext uri="{BB962C8B-B14F-4D97-AF65-F5344CB8AC3E}">
        <p14:creationId xmlns:p14="http://schemas.microsoft.com/office/powerpoint/2010/main" val="2960178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endParaRPr lang="en-US" dirty="0">
              <a:ea typeface="ＭＳ Ｐゴシック" panose="020B0600070205080204" pitchFamily="34" charset="-128"/>
            </a:endParaRPr>
          </a:p>
        </p:txBody>
      </p:sp>
      <p:sp>
        <p:nvSpPr>
          <p:cNvPr id="4" name="Slide Number Placeholder 3"/>
          <p:cNvSpPr>
            <a:spLocks noGrp="1"/>
          </p:cNvSpPr>
          <p:nvPr>
            <p:ph type="sldNum" sz="quarter" idx="10"/>
          </p:nvPr>
        </p:nvSpPr>
        <p:spPr/>
        <p:txBody>
          <a:bodyPr/>
          <a:lstStyle/>
          <a:p>
            <a:fld id="{B5356767-CB88-4BC4-B85A-F497AD0FCF26}" type="slidenum">
              <a:rPr lang="en-US" smtClean="0"/>
              <a:pPr/>
              <a:t>44</a:t>
            </a:fld>
            <a:endParaRPr lang="en-US"/>
          </a:p>
        </p:txBody>
      </p:sp>
    </p:spTree>
    <p:extLst>
      <p:ext uri="{BB962C8B-B14F-4D97-AF65-F5344CB8AC3E}">
        <p14:creationId xmlns:p14="http://schemas.microsoft.com/office/powerpoint/2010/main" val="3325476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45</a:t>
            </a:fld>
            <a:endParaRPr lang="en-US"/>
          </a:p>
        </p:txBody>
      </p:sp>
    </p:spTree>
    <p:extLst>
      <p:ext uri="{BB962C8B-B14F-4D97-AF65-F5344CB8AC3E}">
        <p14:creationId xmlns:p14="http://schemas.microsoft.com/office/powerpoint/2010/main" val="123615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6</a:t>
            </a:fld>
            <a:endParaRPr lang="en-US"/>
          </a:p>
        </p:txBody>
      </p:sp>
    </p:spTree>
    <p:extLst>
      <p:ext uri="{BB962C8B-B14F-4D97-AF65-F5344CB8AC3E}">
        <p14:creationId xmlns:p14="http://schemas.microsoft.com/office/powerpoint/2010/main" val="93379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46</a:t>
            </a:fld>
            <a:endParaRPr lang="en-US"/>
          </a:p>
        </p:txBody>
      </p:sp>
    </p:spTree>
    <p:extLst>
      <p:ext uri="{BB962C8B-B14F-4D97-AF65-F5344CB8AC3E}">
        <p14:creationId xmlns:p14="http://schemas.microsoft.com/office/powerpoint/2010/main" val="3682242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47</a:t>
            </a:fld>
            <a:endParaRPr lang="en-US"/>
          </a:p>
        </p:txBody>
      </p:sp>
    </p:spTree>
    <p:extLst>
      <p:ext uri="{BB962C8B-B14F-4D97-AF65-F5344CB8AC3E}">
        <p14:creationId xmlns:p14="http://schemas.microsoft.com/office/powerpoint/2010/main" val="1686663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48</a:t>
            </a:fld>
            <a:endParaRPr lang="en-US"/>
          </a:p>
        </p:txBody>
      </p:sp>
    </p:spTree>
    <p:extLst>
      <p:ext uri="{BB962C8B-B14F-4D97-AF65-F5344CB8AC3E}">
        <p14:creationId xmlns:p14="http://schemas.microsoft.com/office/powerpoint/2010/main" val="698550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49</a:t>
            </a:fld>
            <a:endParaRPr lang="en-US"/>
          </a:p>
        </p:txBody>
      </p:sp>
    </p:spTree>
    <p:extLst>
      <p:ext uri="{BB962C8B-B14F-4D97-AF65-F5344CB8AC3E}">
        <p14:creationId xmlns:p14="http://schemas.microsoft.com/office/powerpoint/2010/main" val="1883359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50</a:t>
            </a:fld>
            <a:endParaRPr lang="en-US"/>
          </a:p>
        </p:txBody>
      </p:sp>
    </p:spTree>
    <p:extLst>
      <p:ext uri="{BB962C8B-B14F-4D97-AF65-F5344CB8AC3E}">
        <p14:creationId xmlns:p14="http://schemas.microsoft.com/office/powerpoint/2010/main" val="2096212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51</a:t>
            </a:fld>
            <a:endParaRPr lang="en-US"/>
          </a:p>
        </p:txBody>
      </p:sp>
    </p:spTree>
    <p:extLst>
      <p:ext uri="{BB962C8B-B14F-4D97-AF65-F5344CB8AC3E}">
        <p14:creationId xmlns:p14="http://schemas.microsoft.com/office/powerpoint/2010/main" val="809250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52</a:t>
            </a:fld>
            <a:endParaRPr lang="en-US"/>
          </a:p>
        </p:txBody>
      </p:sp>
    </p:spTree>
    <p:extLst>
      <p:ext uri="{BB962C8B-B14F-4D97-AF65-F5344CB8AC3E}">
        <p14:creationId xmlns:p14="http://schemas.microsoft.com/office/powerpoint/2010/main" val="991752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ＭＳ Ｐゴシック" panose="020B0600070205080204" pitchFamily="34" charset="-128"/>
            </a:endParaRPr>
          </a:p>
        </p:txBody>
      </p:sp>
    </p:spTree>
    <p:extLst>
      <p:ext uri="{BB962C8B-B14F-4D97-AF65-F5344CB8AC3E}">
        <p14:creationId xmlns:p14="http://schemas.microsoft.com/office/powerpoint/2010/main" val="2474123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ＭＳ Ｐゴシック" panose="020B0600070205080204" pitchFamily="34" charset="-128"/>
            </a:endParaRPr>
          </a:p>
        </p:txBody>
      </p:sp>
    </p:spTree>
    <p:extLst>
      <p:ext uri="{BB962C8B-B14F-4D97-AF65-F5344CB8AC3E}">
        <p14:creationId xmlns:p14="http://schemas.microsoft.com/office/powerpoint/2010/main" val="1249468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ＭＳ Ｐゴシック" panose="020B0600070205080204" pitchFamily="34" charset="-128"/>
            </a:endParaRPr>
          </a:p>
        </p:txBody>
      </p:sp>
    </p:spTree>
    <p:extLst>
      <p:ext uri="{BB962C8B-B14F-4D97-AF65-F5344CB8AC3E}">
        <p14:creationId xmlns:p14="http://schemas.microsoft.com/office/powerpoint/2010/main" val="4260507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7</a:t>
            </a:fld>
            <a:endParaRPr lang="en-US"/>
          </a:p>
        </p:txBody>
      </p:sp>
    </p:spTree>
    <p:extLst>
      <p:ext uri="{BB962C8B-B14F-4D97-AF65-F5344CB8AC3E}">
        <p14:creationId xmlns:p14="http://schemas.microsoft.com/office/powerpoint/2010/main" val="1204360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61</a:t>
            </a:fld>
            <a:endParaRPr lang="en-US"/>
          </a:p>
        </p:txBody>
      </p:sp>
    </p:spTree>
    <p:extLst>
      <p:ext uri="{BB962C8B-B14F-4D97-AF65-F5344CB8AC3E}">
        <p14:creationId xmlns:p14="http://schemas.microsoft.com/office/powerpoint/2010/main" val="14523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62</a:t>
            </a:fld>
            <a:endParaRPr lang="en-US"/>
          </a:p>
        </p:txBody>
      </p:sp>
    </p:spTree>
    <p:extLst>
      <p:ext uri="{BB962C8B-B14F-4D97-AF65-F5344CB8AC3E}">
        <p14:creationId xmlns:p14="http://schemas.microsoft.com/office/powerpoint/2010/main" val="336916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9</a:t>
            </a:fld>
            <a:endParaRPr lang="en-US"/>
          </a:p>
        </p:txBody>
      </p:sp>
    </p:spTree>
    <p:extLst>
      <p:ext uri="{BB962C8B-B14F-4D97-AF65-F5344CB8AC3E}">
        <p14:creationId xmlns:p14="http://schemas.microsoft.com/office/powerpoint/2010/main" val="2911188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 name="Slide Number Placeholder 3"/>
          <p:cNvSpPr>
            <a:spLocks noGrp="1"/>
          </p:cNvSpPr>
          <p:nvPr>
            <p:ph type="sldNum" sz="quarter" idx="10"/>
          </p:nvPr>
        </p:nvSpPr>
        <p:spPr/>
        <p:txBody>
          <a:bodyPr/>
          <a:lstStyle/>
          <a:p>
            <a:fld id="{B5356767-CB88-4BC4-B85A-F497AD0FCF26}" type="slidenum">
              <a:rPr lang="en-US" smtClean="0"/>
              <a:pPr/>
              <a:t>10</a:t>
            </a:fld>
            <a:endParaRPr lang="en-US"/>
          </a:p>
        </p:txBody>
      </p:sp>
    </p:spTree>
    <p:extLst>
      <p:ext uri="{BB962C8B-B14F-4D97-AF65-F5344CB8AC3E}">
        <p14:creationId xmlns:p14="http://schemas.microsoft.com/office/powerpoint/2010/main" val="396998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ＭＳ Ｐゴシック" panose="020B0600070205080204" pitchFamily="34" charset="-128"/>
            </a:endParaRPr>
          </a:p>
        </p:txBody>
      </p:sp>
    </p:spTree>
    <p:extLst>
      <p:ext uri="{BB962C8B-B14F-4D97-AF65-F5344CB8AC3E}">
        <p14:creationId xmlns:p14="http://schemas.microsoft.com/office/powerpoint/2010/main" val="318466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56767-CB88-4BC4-B85A-F497AD0FCF26}" type="slidenum">
              <a:rPr lang="en-US" smtClean="0"/>
              <a:pPr/>
              <a:t>12</a:t>
            </a:fld>
            <a:endParaRPr lang="en-US"/>
          </a:p>
        </p:txBody>
      </p:sp>
    </p:spTree>
    <p:extLst>
      <p:ext uri="{BB962C8B-B14F-4D97-AF65-F5344CB8AC3E}">
        <p14:creationId xmlns:p14="http://schemas.microsoft.com/office/powerpoint/2010/main" val="256946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10B754-A3A4-4A05-A792-4811EA2ABC3E}" type="datetimeFigureOut">
              <a:rPr lang="en-US" smtClean="0"/>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10B754-A3A4-4A05-A792-4811EA2ABC3E}" type="datetimeFigureOut">
              <a:rPr lang="en-US" smtClean="0"/>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10B754-A3A4-4A05-A792-4811EA2ABC3E}" type="datetimeFigureOut">
              <a:rPr lang="en-US" smtClean="0"/>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pPr>
              <a:defRPr/>
            </a:pPr>
            <a:fld id="{40EBC725-5181-474D-9BD2-607B533DB095}" type="slidenum">
              <a:rPr lang="en-US"/>
              <a:pPr>
                <a:defRPr/>
              </a:pPr>
              <a:t>‹#›</a:t>
            </a:fld>
            <a:endParaRPr lang="en-US"/>
          </a:p>
        </p:txBody>
      </p:sp>
    </p:spTree>
    <p:extLst>
      <p:ext uri="{BB962C8B-B14F-4D97-AF65-F5344CB8AC3E}">
        <p14:creationId xmlns:p14="http://schemas.microsoft.com/office/powerpoint/2010/main" val="150503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10B754-A3A4-4A05-A792-4811EA2ABC3E}" type="datetimeFigureOut">
              <a:rPr lang="en-US" smtClean="0"/>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10B754-A3A4-4A05-A792-4811EA2ABC3E}" type="datetimeFigureOut">
              <a:rPr lang="en-US" smtClean="0"/>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10B754-A3A4-4A05-A792-4811EA2ABC3E}" type="datetimeFigureOut">
              <a:rPr lang="en-US" smtClean="0"/>
              <a:pPr/>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10B754-A3A4-4A05-A792-4811EA2ABC3E}" type="datetimeFigureOut">
              <a:rPr lang="en-US" smtClean="0"/>
              <a:pPr/>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10B754-A3A4-4A05-A792-4811EA2ABC3E}" type="datetimeFigureOut">
              <a:rPr lang="en-US" smtClean="0"/>
              <a:pPr/>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10B754-A3A4-4A05-A792-4811EA2ABC3E}" type="datetimeFigureOut">
              <a:rPr lang="en-US" smtClean="0"/>
              <a:pPr/>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308202-4223-4589-B5DC-BCBB0C054F9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10B754-A3A4-4A05-A792-4811EA2ABC3E}" type="datetimeFigureOut">
              <a:rPr lang="en-US" smtClean="0"/>
              <a:pPr/>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308202-4223-4589-B5DC-BCBB0C054F9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210B754-A3A4-4A05-A792-4811EA2ABC3E}" type="datetimeFigureOut">
              <a:rPr lang="en-US" smtClean="0"/>
              <a:pPr/>
              <a:t>8/17/2017</a:t>
            </a:fld>
            <a:endParaRPr lang="en-US"/>
          </a:p>
        </p:txBody>
      </p:sp>
      <p:sp>
        <p:nvSpPr>
          <p:cNvPr id="9" name="Slide Number Placeholder 8"/>
          <p:cNvSpPr>
            <a:spLocks noGrp="1"/>
          </p:cNvSpPr>
          <p:nvPr>
            <p:ph type="sldNum" sz="quarter" idx="11"/>
          </p:nvPr>
        </p:nvSpPr>
        <p:spPr/>
        <p:txBody>
          <a:bodyPr/>
          <a:lstStyle/>
          <a:p>
            <a:fld id="{31308202-4223-4589-B5DC-BCBB0C054F94}"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31308202-4223-4589-B5DC-BCBB0C054F94}"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210B754-A3A4-4A05-A792-4811EA2ABC3E}" type="datetimeFigureOut">
              <a:rPr lang="en-US" smtClean="0"/>
              <a:pPr/>
              <a:t>8/17/2017</a:t>
            </a:fld>
            <a:endParaRPr 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www.webmd.com/diet/evaluate-latest-diet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bcnews.go.com/Health/Fitness/story?id=3251242&amp;page=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v36LTuNjOAhVU_GMKHVVrB3UQjRwIBw&amp;url=http://www.lindabacon.org/haesbook/&amp;psig=AFQjCNE47-oGlK_zUUTf9A9orguYl1d5bw&amp;ust=147207279716141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v36LTuNjOAhVU_GMKHVVrB3UQjRwIBw&amp;url=http://www.lindabacon.org/haesbook/&amp;psig=AFQjCNE47-oGlK_zUUTf9A9orguYl1d5bw&amp;ust=1472072797161417"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50.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solidFill>
                  <a:schemeClr val="tx1"/>
                </a:solidFill>
              </a:rPr>
              <a:t>Welcome to NFSC 200 </a:t>
            </a:r>
            <a:br>
              <a:rPr lang="en-US" dirty="0">
                <a:solidFill>
                  <a:schemeClr val="tx1"/>
                </a:solidFill>
              </a:rPr>
            </a:br>
            <a:r>
              <a:rPr lang="en-US" dirty="0">
                <a:solidFill>
                  <a:schemeClr val="tx1"/>
                </a:solidFill>
              </a:rPr>
              <a:t>Health at Every Size®</a:t>
            </a:r>
            <a:br>
              <a:rPr lang="en-US" dirty="0">
                <a:solidFill>
                  <a:schemeClr val="tx1"/>
                </a:solidFill>
              </a:rPr>
            </a:br>
            <a:endParaRPr lang="en-US" dirty="0">
              <a:solidFill>
                <a:schemeClr val="tx1"/>
              </a:solidFill>
            </a:endParaRPr>
          </a:p>
        </p:txBody>
      </p:sp>
      <p:sp>
        <p:nvSpPr>
          <p:cNvPr id="3" name="Subtitle 2"/>
          <p:cNvSpPr>
            <a:spLocks noGrp="1"/>
          </p:cNvSpPr>
          <p:nvPr>
            <p:ph type="subTitle" idx="1"/>
          </p:nvPr>
        </p:nvSpPr>
        <p:spPr>
          <a:xfrm>
            <a:off x="1371600" y="4114800"/>
            <a:ext cx="6400800" cy="1600200"/>
          </a:xfrm>
        </p:spPr>
        <p:txBody>
          <a:bodyPr>
            <a:normAutofit fontScale="70000" lnSpcReduction="20000"/>
          </a:bodyPr>
          <a:lstStyle/>
          <a:p>
            <a:r>
              <a:rPr lang="en-US" sz="3500" dirty="0">
                <a:solidFill>
                  <a:schemeClr val="accent4">
                    <a:lumMod val="50000"/>
                  </a:schemeClr>
                </a:solidFill>
              </a:rPr>
              <a:t>Background on the War on Obesity</a:t>
            </a:r>
          </a:p>
          <a:p>
            <a:r>
              <a:rPr lang="en-US" sz="3500" dirty="0">
                <a:solidFill>
                  <a:schemeClr val="accent4">
                    <a:lumMod val="50000"/>
                  </a:schemeClr>
                </a:solidFill>
              </a:rPr>
              <a:t>Introduction to HAES</a:t>
            </a:r>
          </a:p>
          <a:p>
            <a:r>
              <a:rPr lang="en-US" sz="3500" dirty="0">
                <a:solidFill>
                  <a:schemeClr val="accent4">
                    <a:lumMod val="50000"/>
                  </a:schemeClr>
                </a:solidFill>
              </a:rPr>
              <a:t>Overview of Course Topics</a:t>
            </a:r>
          </a:p>
          <a:p>
            <a:endParaRPr lang="en-US" dirty="0">
              <a:solidFill>
                <a:schemeClr val="tx1"/>
              </a:solidFill>
            </a:endParaRPr>
          </a:p>
          <a:p>
            <a:r>
              <a:rPr lang="en-US" dirty="0">
                <a:solidFill>
                  <a:schemeClr val="tx1"/>
                </a:solidFill>
              </a:rPr>
              <a:t>Melanie King,  MS, RD</a:t>
            </a:r>
          </a:p>
          <a:p>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in America</a:t>
            </a:r>
            <a:br>
              <a:rPr lang="en-US" dirty="0"/>
            </a:br>
            <a:r>
              <a:rPr lang="en-US" dirty="0"/>
              <a:t>Stabilizing at a High Rate</a:t>
            </a:r>
          </a:p>
        </p:txBody>
      </p:sp>
      <p:sp>
        <p:nvSpPr>
          <p:cNvPr id="3" name="Text Placeholder 2"/>
          <p:cNvSpPr>
            <a:spLocks noGrp="1"/>
          </p:cNvSpPr>
          <p:nvPr>
            <p:ph type="body" sz="half" idx="1"/>
          </p:nvPr>
        </p:nvSpPr>
        <p:spPr>
          <a:xfrm>
            <a:off x="457200" y="1600200"/>
            <a:ext cx="7620000" cy="4525963"/>
          </a:xfrm>
        </p:spPr>
        <p:txBody>
          <a:bodyPr/>
          <a:lstStyle/>
          <a:p>
            <a:r>
              <a:rPr lang="en-US" dirty="0"/>
              <a:t>Adults:  From 2005 to 2006 to 2011 to 2012, rates remained the same.</a:t>
            </a:r>
          </a:p>
          <a:p>
            <a:r>
              <a:rPr lang="en-US" dirty="0"/>
              <a:t>Children:  Overall rates have remained the same for the past 10 years.</a:t>
            </a:r>
          </a:p>
          <a:p>
            <a:r>
              <a:rPr lang="en-US" dirty="0"/>
              <a:t>Some cohorts stable, some rising</a:t>
            </a:r>
          </a:p>
          <a:p>
            <a:pPr lvl="1"/>
            <a:r>
              <a:rPr lang="en-US" dirty="0"/>
              <a:t>Rates have continued to increase among men and boys and Black and Mexican American women.</a:t>
            </a:r>
          </a:p>
        </p:txBody>
      </p:sp>
      <p:pic>
        <p:nvPicPr>
          <p:cNvPr id="4098" name="Picture 2" descr="Obesity Rates and Trend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785" y="4267200"/>
            <a:ext cx="370844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752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normAutofit fontScale="90000"/>
          </a:bodyPr>
          <a:lstStyle/>
          <a:p>
            <a:r>
              <a:rPr lang="en-US" dirty="0">
                <a:ea typeface="ＭＳ Ｐゴシック" panose="020B0600070205080204" pitchFamily="34" charset="-128"/>
              </a:rPr>
              <a:t>Why the increase in weight over the last several decades?</a:t>
            </a:r>
          </a:p>
        </p:txBody>
      </p:sp>
      <p:sp>
        <p:nvSpPr>
          <p:cNvPr id="12291" name="Rectangle 3"/>
          <p:cNvSpPr>
            <a:spLocks noGrp="1"/>
          </p:cNvSpPr>
          <p:nvPr>
            <p:ph type="body" sz="half" idx="1"/>
          </p:nvPr>
        </p:nvSpPr>
        <p:spPr>
          <a:xfrm>
            <a:off x="228600" y="1524000"/>
            <a:ext cx="7848600" cy="4525963"/>
          </a:xfrm>
        </p:spPr>
        <p:txBody>
          <a:bodyPr>
            <a:normAutofit fontScale="92500"/>
          </a:bodyPr>
          <a:lstStyle/>
          <a:p>
            <a:r>
              <a:rPr lang="en-US" sz="3200" dirty="0"/>
              <a:t>Over the past 35 years, obesity rates have more than doubled. </a:t>
            </a:r>
            <a:r>
              <a:rPr lang="en-US" sz="3000" dirty="0">
                <a:latin typeface="Calibri" panose="020F0502020204030204" pitchFamily="34" charset="0"/>
                <a:ea typeface="ＭＳ Ｐゴシック" panose="020B0600070205080204" pitchFamily="34" charset="-128"/>
                <a:cs typeface="Calibri" panose="020F0502020204030204" pitchFamily="34" charset="0"/>
              </a:rPr>
              <a:t>Why?</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rPr>
              <a:t>Environment?  (Abundant availability of low cost, high calorie foods)</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rPr>
              <a:t>Genetics? (Thrifty gene theory)</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rPr>
              <a:t>Dieting?  ($60+ billion diet industry </a:t>
            </a:r>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 weight </a:t>
            </a:r>
            <a:r>
              <a:rPr lang="en-US" sz="2800" i="1"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gain</a:t>
            </a:r>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Environmental </a:t>
            </a:r>
            <a:r>
              <a:rPr lang="en-US" sz="2800" dirty="0" err="1">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pollutents</a:t>
            </a:r>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Food processing?</a:t>
            </a:r>
          </a:p>
          <a:p>
            <a:pPr lvl="1"/>
            <a:r>
              <a:rPr lang="en-US" sz="2800"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Decreased physical activity?</a:t>
            </a:r>
          </a:p>
          <a:p>
            <a:pPr marL="114300" indent="0">
              <a:buNone/>
            </a:pPr>
            <a:endParaRPr lang="en-US" dirty="0">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45785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 calcmode="lin" valueType="num">
                                      <p:cBhvr additive="base">
                                        <p:cTn id="11"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 calcmode="lin" valueType="num">
                                      <p:cBhvr additive="base">
                                        <p:cTn id="15"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 calcmode="lin" valueType="num">
                                      <p:cBhvr additive="base">
                                        <p:cTn id="19"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anim calcmode="lin" valueType="num">
                                      <p:cBhvr additive="base">
                                        <p:cTn id="23"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 calcmode="lin" valueType="num">
                                      <p:cBhvr additive="base">
                                        <p:cTn id="27"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29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291">
                                            <p:txEl>
                                              <p:pRg st="6" end="6"/>
                                            </p:txEl>
                                          </p:spTgt>
                                        </p:tgtEl>
                                        <p:attrNameLst>
                                          <p:attrName>style.visibility</p:attrName>
                                        </p:attrNameLst>
                                      </p:cBhvr>
                                      <p:to>
                                        <p:strVal val="visible"/>
                                      </p:to>
                                    </p:set>
                                    <p:anim calcmode="lin" valueType="num">
                                      <p:cBhvr additive="base">
                                        <p:cTn id="31"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br>
              <a:rPr lang="en-US" dirty="0"/>
            </a:br>
            <a:r>
              <a:rPr lang="en-US" dirty="0"/>
              <a:t>What diets are people following?</a:t>
            </a:r>
            <a:br>
              <a:rPr lang="en-US" dirty="0"/>
            </a:br>
            <a:br>
              <a:rPr lang="en-US" dirty="0"/>
            </a:br>
            <a:r>
              <a:rPr lang="en-US" dirty="0"/>
              <a:t>What diets are people following?</a:t>
            </a:r>
            <a:br>
              <a:rPr lang="en-US" dirty="0"/>
            </a:br>
            <a:br>
              <a:rPr lang="en-US" dirty="0"/>
            </a:br>
            <a:br>
              <a:rPr lang="en-US" dirty="0"/>
            </a:br>
            <a:br>
              <a:rPr lang="en-US" dirty="0"/>
            </a:br>
            <a:br>
              <a:rPr lang="en-US" dirty="0"/>
            </a:br>
            <a:endParaRPr lang="en-US" dirty="0"/>
          </a:p>
        </p:txBody>
      </p:sp>
      <p:sp>
        <p:nvSpPr>
          <p:cNvPr id="3" name="Content Placeholder 2"/>
          <p:cNvSpPr>
            <a:spLocks noGrp="1"/>
          </p:cNvSpPr>
          <p:nvPr>
            <p:ph idx="1"/>
          </p:nvPr>
        </p:nvSpPr>
        <p:spPr>
          <a:xfrm>
            <a:off x="457200" y="1143000"/>
            <a:ext cx="7620000" cy="4800600"/>
          </a:xfrm>
        </p:spPr>
        <p:txBody>
          <a:bodyPr/>
          <a:lstStyle/>
          <a:p>
            <a:pPr marL="0" indent="0">
              <a:buNone/>
            </a:pPr>
            <a:r>
              <a:rPr lang="en-US" dirty="0">
                <a:hlinkClick r:id="rId3"/>
              </a:rPr>
              <a:t>http://www.webmd.com/diet/</a:t>
            </a:r>
          </a:p>
          <a:p>
            <a:pPr marL="0" indent="0">
              <a:buNone/>
            </a:pPr>
            <a:r>
              <a:rPr lang="en-US" dirty="0">
                <a:hlinkClick r:id="rId3"/>
              </a:rPr>
              <a:t>http://www.webmd.com/diet/evaluate-latest-diets</a:t>
            </a:r>
            <a:endParaRPr lang="en-US" dirty="0"/>
          </a:p>
          <a:p>
            <a:pPr marL="0" indent="0">
              <a:buNone/>
            </a:pPr>
            <a:r>
              <a:rPr lang="en-US" sz="3600" dirty="0">
                <a:solidFill>
                  <a:schemeClr val="tx2">
                    <a:lumMod val="75000"/>
                  </a:schemeClr>
                </a:solidFill>
                <a:latin typeface="+mj-lt"/>
              </a:rPr>
              <a:t>Other diets?</a:t>
            </a:r>
            <a:r>
              <a:rPr lang="en-US" dirty="0">
                <a:solidFill>
                  <a:schemeClr val="tx2">
                    <a:lumMod val="75000"/>
                  </a:schemeClr>
                </a:solidFill>
              </a:rPr>
              <a:t> </a:t>
            </a:r>
          </a:p>
        </p:txBody>
      </p:sp>
    </p:spTree>
    <p:extLst>
      <p:ext uri="{BB962C8B-B14F-4D97-AF65-F5344CB8AC3E}">
        <p14:creationId xmlns:p14="http://schemas.microsoft.com/office/powerpoint/2010/main" val="1810374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sz="half" idx="2"/>
          </p:nvPr>
        </p:nvSpPr>
        <p:spPr>
          <a:xfrm>
            <a:off x="457200" y="1524000"/>
            <a:ext cx="8229600" cy="4324350"/>
          </a:xfrm>
        </p:spPr>
        <p:txBody>
          <a:bodyPr/>
          <a:lstStyle/>
          <a:p>
            <a:endParaRPr lang="en-US">
              <a:latin typeface="Calibri" panose="020F0502020204030204" pitchFamily="34" charset="0"/>
              <a:ea typeface="ＭＳ Ｐゴシック" panose="020B0600070205080204" pitchFamily="34" charset="-128"/>
              <a:cs typeface="Calibri" panose="020F0502020204030204" pitchFamily="34" charset="0"/>
            </a:endParaRPr>
          </a:p>
          <a:p>
            <a:endParaRPr lang="en-US">
              <a:latin typeface="Calibri" panose="020F0502020204030204" pitchFamily="34" charset="0"/>
              <a:ea typeface="ＭＳ Ｐゴシック" panose="020B0600070205080204" pitchFamily="34" charset="-128"/>
              <a:cs typeface="Calibri" panose="020F0502020204030204" pitchFamily="34" charset="0"/>
            </a:endParaRPr>
          </a:p>
          <a:p>
            <a:endParaRPr lang="en-US">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 name="Group 1">
            <a:extLst>
              <a:ext uri="{FF2B5EF4-FFF2-40B4-BE49-F238E27FC236}">
                <a16:creationId xmlns:a16="http://schemas.microsoft.com/office/drawing/2014/main" id="{EF91E199-5E13-428A-88FB-E0AB96AE686C}"/>
              </a:ext>
            </a:extLst>
          </p:cNvPr>
          <p:cNvGrpSpPr/>
          <p:nvPr/>
        </p:nvGrpSpPr>
        <p:grpSpPr>
          <a:xfrm>
            <a:off x="523875" y="2667000"/>
            <a:ext cx="8201025" cy="3759200"/>
            <a:chOff x="523875" y="2667000"/>
            <a:chExt cx="8201025" cy="3759200"/>
          </a:xfrm>
        </p:grpSpPr>
        <p:pic>
          <p:nvPicPr>
            <p:cNvPr id="16387" name="Picture 3" descr="feedingtubedie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667000"/>
              <a:ext cx="56388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23875" y="3243262"/>
              <a:ext cx="3581400" cy="1384995"/>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p>
              <a:pPr algn="ctr" eaLnBrk="1" hangingPunct="1">
                <a:defRPr/>
              </a:pPr>
              <a:r>
                <a:rPr lang="en-US" sz="2800" dirty="0">
                  <a:latin typeface="Calibri"/>
                  <a:cs typeface="Calibri"/>
                </a:rPr>
                <a:t>The K-E Diet</a:t>
              </a:r>
            </a:p>
            <a:p>
              <a:pPr algn="ctr" eaLnBrk="1" hangingPunct="1">
                <a:defRPr/>
              </a:pPr>
              <a:r>
                <a:rPr lang="en-US" sz="2800" dirty="0">
                  <a:latin typeface="Calibri"/>
                  <a:cs typeface="Calibri"/>
                </a:rPr>
                <a:t>(The Ketogenic Enteral Nutrition Diet)</a:t>
              </a:r>
            </a:p>
          </p:txBody>
        </p:sp>
      </p:grpSp>
      <p:sp>
        <p:nvSpPr>
          <p:cNvPr id="16391" name="Title 1"/>
          <p:cNvSpPr>
            <a:spLocks/>
          </p:cNvSpPr>
          <p:nvPr/>
        </p:nvSpPr>
        <p:spPr bwMode="auto">
          <a:xfrm>
            <a:off x="457200" y="11430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ClrTx/>
              <a:buFontTx/>
              <a:buNone/>
            </a:pPr>
            <a:r>
              <a:rPr lang="en-US" sz="4000">
                <a:solidFill>
                  <a:schemeClr val="tx2"/>
                </a:solidFill>
                <a:latin typeface="Trebuchet MS" panose="020B0603020202020204" pitchFamily="34" charset="0"/>
                <a:cs typeface="Arial" panose="020B0604020202020204" pitchFamily="34" charset="0"/>
              </a:rPr>
              <a:t>One consequence of the “Fight Obesity” craze:</a:t>
            </a:r>
          </a:p>
        </p:txBody>
      </p:sp>
    </p:spTree>
    <p:extLst>
      <p:ext uri="{BB962C8B-B14F-4D97-AF65-F5344CB8AC3E}">
        <p14:creationId xmlns:p14="http://schemas.microsoft.com/office/powerpoint/2010/main" val="415944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83286E-2EEF-4910-A77B-863AE1FF7785}"/>
              </a:ext>
            </a:extLst>
          </p:cNvPr>
          <p:cNvSpPr>
            <a:spLocks noGrp="1"/>
          </p:cNvSpPr>
          <p:nvPr>
            <p:ph type="title"/>
          </p:nvPr>
        </p:nvSpPr>
        <p:spPr>
          <a:xfrm>
            <a:off x="304800" y="4910138"/>
            <a:ext cx="8153399" cy="1168400"/>
          </a:xfrm>
        </p:spPr>
        <p:txBody>
          <a:bodyPr>
            <a:normAutofit fontScale="90000"/>
          </a:bodyPr>
          <a:lstStyle/>
          <a:p>
            <a:r>
              <a:rPr lang="en-US" dirty="0"/>
              <a:t>Associations between Weight and Health</a:t>
            </a:r>
            <a:br>
              <a:rPr lang="en-US" dirty="0"/>
            </a:br>
            <a:br>
              <a:rPr lang="en-US" dirty="0"/>
            </a:br>
            <a:endParaRPr lang="en-US" dirty="0"/>
          </a:p>
        </p:txBody>
      </p:sp>
      <p:sp>
        <p:nvSpPr>
          <p:cNvPr id="6" name="Text Placeholder 5">
            <a:extLst>
              <a:ext uri="{FF2B5EF4-FFF2-40B4-BE49-F238E27FC236}">
                <a16:creationId xmlns:a16="http://schemas.microsoft.com/office/drawing/2014/main" id="{D9E2D70C-F1DB-4406-BBC4-12858D40F1E7}"/>
              </a:ext>
            </a:extLst>
          </p:cNvPr>
          <p:cNvSpPr>
            <a:spLocks noGrp="1"/>
          </p:cNvSpPr>
          <p:nvPr>
            <p:ph type="body" idx="1"/>
          </p:nvPr>
        </p:nvSpPr>
        <p:spPr>
          <a:xfrm>
            <a:off x="722313" y="3276600"/>
            <a:ext cx="6135687" cy="1633538"/>
          </a:xfrm>
        </p:spPr>
        <p:txBody>
          <a:bodyPr>
            <a:normAutofit/>
          </a:bodyPr>
          <a:lstStyle/>
          <a:p>
            <a:r>
              <a:rPr lang="en-US" sz="2400" dirty="0"/>
              <a:t>What Does The Research Say?</a:t>
            </a:r>
          </a:p>
        </p:txBody>
      </p:sp>
    </p:spTree>
    <p:extLst>
      <p:ext uri="{BB962C8B-B14F-4D97-AF65-F5344CB8AC3E}">
        <p14:creationId xmlns:p14="http://schemas.microsoft.com/office/powerpoint/2010/main" val="3097657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F3E-539C-45F9-B8EE-7800D8934A14}"/>
              </a:ext>
            </a:extLst>
          </p:cNvPr>
          <p:cNvSpPr>
            <a:spLocks noGrp="1"/>
          </p:cNvSpPr>
          <p:nvPr>
            <p:ph type="title"/>
          </p:nvPr>
        </p:nvSpPr>
        <p:spPr/>
        <p:txBody>
          <a:bodyPr/>
          <a:lstStyle/>
          <a:p>
            <a:pPr algn="ctr"/>
            <a:r>
              <a:rPr lang="en-US" dirty="0"/>
              <a:t>People are living longer</a:t>
            </a:r>
          </a:p>
        </p:txBody>
      </p:sp>
      <p:pic>
        <p:nvPicPr>
          <p:cNvPr id="5" name="Picture 4">
            <a:extLst>
              <a:ext uri="{FF2B5EF4-FFF2-40B4-BE49-F238E27FC236}">
                <a16:creationId xmlns:a16="http://schemas.microsoft.com/office/drawing/2014/main" id="{7FFE1737-374A-4257-8BBC-4ECEB1226FAB}"/>
              </a:ext>
            </a:extLst>
          </p:cNvPr>
          <p:cNvPicPr>
            <a:picLocks noChangeAspect="1"/>
          </p:cNvPicPr>
          <p:nvPr/>
        </p:nvPicPr>
        <p:blipFill>
          <a:blip r:embed="rId2"/>
          <a:stretch>
            <a:fillRect/>
          </a:stretch>
        </p:blipFill>
        <p:spPr>
          <a:xfrm>
            <a:off x="1565429" y="1752600"/>
            <a:ext cx="6013141" cy="4514850"/>
          </a:xfrm>
          <a:prstGeom prst="rect">
            <a:avLst/>
          </a:prstGeom>
        </p:spPr>
      </p:pic>
    </p:spTree>
    <p:extLst>
      <p:ext uri="{BB962C8B-B14F-4D97-AF65-F5344CB8AC3E}">
        <p14:creationId xmlns:p14="http://schemas.microsoft.com/office/powerpoint/2010/main" val="191693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Science on BMI and Death</a:t>
            </a:r>
          </a:p>
        </p:txBody>
      </p:sp>
      <p:sp>
        <p:nvSpPr>
          <p:cNvPr id="3" name="Content Placeholder 2"/>
          <p:cNvSpPr>
            <a:spLocks noGrp="1"/>
          </p:cNvSpPr>
          <p:nvPr>
            <p:ph idx="1"/>
          </p:nvPr>
        </p:nvSpPr>
        <p:spPr>
          <a:xfrm>
            <a:off x="1219200" y="1417638"/>
            <a:ext cx="7620000" cy="4800600"/>
          </a:xfrm>
        </p:spPr>
        <p:txBody>
          <a:bodyPr/>
          <a:lstStyle/>
          <a:p>
            <a:pPr marL="114300" indent="0">
              <a:buNone/>
            </a:pPr>
            <a:endParaRPr lang="en-US" dirty="0"/>
          </a:p>
          <a:p>
            <a:pPr marL="114300"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981200"/>
            <a:ext cx="3379959"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43400" y="1676400"/>
            <a:ext cx="3886200" cy="4062651"/>
          </a:xfrm>
          <a:prstGeom prst="rect">
            <a:avLst/>
          </a:prstGeom>
        </p:spPr>
        <p:txBody>
          <a:bodyPr wrap="square">
            <a:spAutoFit/>
          </a:bodyPr>
          <a:lstStyle/>
          <a:p>
            <a:r>
              <a:rPr lang="en-US" sz="2800" dirty="0"/>
              <a:t>Inter J of Obesity 35:838-851, 2011</a:t>
            </a:r>
          </a:p>
          <a:p>
            <a:endParaRPr lang="en-US" sz="2800" dirty="0"/>
          </a:p>
          <a:p>
            <a:r>
              <a:rPr lang="en-US" sz="2800" dirty="0"/>
              <a:t>20,000 adults</a:t>
            </a:r>
          </a:p>
          <a:p>
            <a:pPr>
              <a:buFont typeface="Wingdings"/>
              <a:buChar char="Ø"/>
            </a:pPr>
            <a:endParaRPr lang="en-US" sz="2800" dirty="0"/>
          </a:p>
          <a:p>
            <a:r>
              <a:rPr lang="en-US" sz="2800" dirty="0"/>
              <a:t>Reminder:</a:t>
            </a:r>
          </a:p>
          <a:p>
            <a:pPr marL="400050" lvl="1" indent="0">
              <a:buFont typeface="Wingdings" charset="2"/>
              <a:buNone/>
            </a:pPr>
            <a:r>
              <a:rPr lang="en-US" dirty="0"/>
              <a:t>Under 18.5       underweight</a:t>
            </a:r>
          </a:p>
          <a:p>
            <a:pPr marL="400050" lvl="1" indent="0">
              <a:buFont typeface="Wingdings" charset="2"/>
              <a:buNone/>
            </a:pPr>
            <a:r>
              <a:rPr lang="en-US" dirty="0"/>
              <a:t>18.5-24.9 	desirable weight</a:t>
            </a:r>
          </a:p>
          <a:p>
            <a:pPr marL="400050" lvl="1" indent="0">
              <a:buFont typeface="Wingdings" charset="2"/>
              <a:buNone/>
            </a:pPr>
            <a:r>
              <a:rPr lang="en-US" dirty="0"/>
              <a:t>25-29.9 	overweight</a:t>
            </a:r>
          </a:p>
          <a:p>
            <a:pPr marL="400050" lvl="1" indent="0">
              <a:buFont typeface="Wingdings" charset="2"/>
              <a:buNone/>
            </a:pPr>
            <a:r>
              <a:rPr lang="en-US" dirty="0"/>
              <a:t>30-39.9	obese</a:t>
            </a:r>
          </a:p>
          <a:p>
            <a:pPr marL="400050" lvl="1" indent="0">
              <a:buFont typeface="Wingdings" charset="2"/>
              <a:buNone/>
            </a:pPr>
            <a:r>
              <a:rPr lang="en-US" dirty="0"/>
              <a:t>40 and above   extremely obese</a:t>
            </a:r>
          </a:p>
        </p:txBody>
      </p:sp>
      <p:cxnSp>
        <p:nvCxnSpPr>
          <p:cNvPr id="6" name="Straight Connector 5"/>
          <p:cNvCxnSpPr/>
          <p:nvPr/>
        </p:nvCxnSpPr>
        <p:spPr>
          <a:xfrm flipV="1">
            <a:off x="2057400" y="3429000"/>
            <a:ext cx="0" cy="1447800"/>
          </a:xfrm>
          <a:prstGeom prst="line">
            <a:avLst/>
          </a:prstGeom>
          <a:ln cmpd="sng"/>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299063" y="3428999"/>
            <a:ext cx="0" cy="1492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95600" y="3428999"/>
            <a:ext cx="38100" cy="1447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00" y="5829300"/>
            <a:ext cx="6629400" cy="954107"/>
          </a:xfrm>
          <a:prstGeom prst="rect">
            <a:avLst/>
          </a:prstGeom>
          <a:solidFill>
            <a:schemeClr val="bg1"/>
          </a:solidFill>
        </p:spPr>
        <p:txBody>
          <a:bodyPr wrap="square" rtlCol="0">
            <a:spAutoFit/>
          </a:bodyPr>
          <a:lstStyle/>
          <a:p>
            <a:r>
              <a:rPr lang="en-US" sz="2800" dirty="0"/>
              <a:t>Adjusted for age, gender, smoking, alcohol consumption…  not even controlled for PA!</a:t>
            </a:r>
          </a:p>
        </p:txBody>
      </p:sp>
    </p:spTree>
    <p:extLst>
      <p:ext uri="{BB962C8B-B14F-4D97-AF65-F5344CB8AC3E}">
        <p14:creationId xmlns:p14="http://schemas.microsoft.com/office/powerpoint/2010/main" val="20727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iterate type="lt">
                                    <p:tmPct val="5000"/>
                                  </p:iterate>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680938"/>
            <a:ext cx="7240474" cy="4525296"/>
          </a:xfrm>
          <a:prstGeom prst="rect">
            <a:avLst/>
          </a:prstGeom>
        </p:spPr>
      </p:pic>
      <p:sp>
        <p:nvSpPr>
          <p:cNvPr id="2" name="Rectangle 1"/>
          <p:cNvSpPr/>
          <p:nvPr/>
        </p:nvSpPr>
        <p:spPr>
          <a:xfrm>
            <a:off x="685800" y="762000"/>
            <a:ext cx="6477000" cy="523220"/>
          </a:xfrm>
          <a:prstGeom prst="rect">
            <a:avLst/>
          </a:prstGeom>
        </p:spPr>
        <p:txBody>
          <a:bodyPr wrap="square">
            <a:spAutoFit/>
          </a:bodyPr>
          <a:lstStyle/>
          <a:p>
            <a:r>
              <a:rPr lang="en-US" sz="2800" dirty="0">
                <a:latin typeface="+mj-lt"/>
              </a:rPr>
              <a:t>Science on BMI and Death cont. </a:t>
            </a:r>
            <a:endParaRPr lang="en-US" dirty="0">
              <a:latin typeface="+mj-lt"/>
            </a:endParaRPr>
          </a:p>
        </p:txBody>
      </p:sp>
    </p:spTree>
    <p:extLst>
      <p:ext uri="{BB962C8B-B14F-4D97-AF65-F5344CB8AC3E}">
        <p14:creationId xmlns:p14="http://schemas.microsoft.com/office/powerpoint/2010/main" val="5250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371600"/>
          </a:xfrm>
        </p:spPr>
        <p:txBody>
          <a:bodyPr/>
          <a:lstStyle/>
          <a:p>
            <a:pPr eaLnBrk="1" hangingPunct="1">
              <a:defRPr/>
            </a:pPr>
            <a:r>
              <a:rPr lang="en-US" dirty="0"/>
              <a:t>Body fat exaggerated as an independent health risk?</a:t>
            </a:r>
          </a:p>
        </p:txBody>
      </p:sp>
      <p:sp>
        <p:nvSpPr>
          <p:cNvPr id="3" name="Content Placeholder 2"/>
          <p:cNvSpPr>
            <a:spLocks noGrp="1"/>
          </p:cNvSpPr>
          <p:nvPr>
            <p:ph idx="1"/>
          </p:nvPr>
        </p:nvSpPr>
        <p:spPr>
          <a:xfrm>
            <a:off x="29308" y="1828800"/>
            <a:ext cx="8229600" cy="3581400"/>
          </a:xfrm>
        </p:spPr>
        <p:txBody>
          <a:bodyPr/>
          <a:lstStyle/>
          <a:p>
            <a:pPr>
              <a:defRPr/>
            </a:pPr>
            <a:r>
              <a:rPr lang="en-US" dirty="0"/>
              <a:t>According to NHANES (National Health and Nutrition Examination Survey) Data:  </a:t>
            </a:r>
          </a:p>
          <a:p>
            <a:pPr lvl="1" eaLnBrk="1" hangingPunct="1">
              <a:defRPr/>
            </a:pPr>
            <a:r>
              <a:rPr lang="en-US" dirty="0"/>
              <a:t>Lowest mortality in “overweight” category</a:t>
            </a:r>
          </a:p>
          <a:p>
            <a:pPr lvl="1" eaLnBrk="1" hangingPunct="1">
              <a:defRPr/>
            </a:pPr>
            <a:r>
              <a:rPr lang="en-US" dirty="0"/>
              <a:t>Moderate “obesity” had same risk as “normal” weight</a:t>
            </a:r>
          </a:p>
          <a:p>
            <a:pPr marL="411480" lvl="1" indent="0" eaLnBrk="1" hangingPunct="1">
              <a:buNone/>
              <a:defRPr/>
            </a:pPr>
            <a:endParaRPr lang="en-US" dirty="0"/>
          </a:p>
          <a:p>
            <a:pPr>
              <a:defRPr/>
            </a:pPr>
            <a:r>
              <a:rPr lang="en-US" dirty="0"/>
              <a:t>In other research:</a:t>
            </a:r>
          </a:p>
          <a:p>
            <a:pPr lvl="1">
              <a:defRPr/>
            </a:pPr>
            <a:r>
              <a:rPr lang="en-US" dirty="0"/>
              <a:t>Significantly lower mortality in “overweight” category</a:t>
            </a:r>
          </a:p>
          <a:p>
            <a:pPr lvl="1">
              <a:defRPr/>
            </a:pPr>
            <a:r>
              <a:rPr lang="en-US" dirty="0"/>
              <a:t>Grade 1 obesity not associated with higher mortality</a:t>
            </a:r>
          </a:p>
          <a:p>
            <a:pPr lvl="1">
              <a:defRPr/>
            </a:pPr>
            <a:r>
              <a:rPr lang="en-US" dirty="0"/>
              <a:t>Grades 2 and 3 obesity associated with higher mortality</a:t>
            </a:r>
          </a:p>
        </p:txBody>
      </p:sp>
      <p:sp>
        <p:nvSpPr>
          <p:cNvPr id="7172" name="TextBox 3"/>
          <p:cNvSpPr txBox="1">
            <a:spLocks noChangeArrowheads="1"/>
          </p:cNvSpPr>
          <p:nvPr/>
        </p:nvSpPr>
        <p:spPr bwMode="auto">
          <a:xfrm>
            <a:off x="4343400" y="6248400"/>
            <a:ext cx="4572000" cy="646331"/>
          </a:xfrm>
          <a:prstGeom prst="rect">
            <a:avLst/>
          </a:prstGeom>
          <a:noFill/>
          <a:ln w="9525">
            <a:noFill/>
            <a:miter lim="800000"/>
            <a:headEnd/>
            <a:tailEnd/>
          </a:ln>
        </p:spPr>
        <p:txBody>
          <a:bodyPr>
            <a:spAutoFit/>
          </a:bodyPr>
          <a:lstStyle/>
          <a:p>
            <a:r>
              <a:rPr lang="en-US" dirty="0" err="1"/>
              <a:t>Flegal</a:t>
            </a:r>
            <a:r>
              <a:rPr lang="en-US" dirty="0"/>
              <a:t>, et al., JAMA, 2005, 293:1861</a:t>
            </a:r>
          </a:p>
          <a:p>
            <a:r>
              <a:rPr lang="en-US" dirty="0" err="1"/>
              <a:t>Flegal</a:t>
            </a:r>
            <a:r>
              <a:rPr lang="en-US" dirty="0"/>
              <a:t>, et al., JAMA. 2013;309(1):71-82</a:t>
            </a:r>
          </a:p>
        </p:txBody>
      </p:sp>
      <p:pic>
        <p:nvPicPr>
          <p:cNvPr id="5" name="Picture 4">
            <a:extLst>
              <a:ext uri="{FF2B5EF4-FFF2-40B4-BE49-F238E27FC236}">
                <a16:creationId xmlns:a16="http://schemas.microsoft.com/office/drawing/2014/main" id="{204AE527-A075-4EB7-9B1D-15F1A2F2D84D}"/>
              </a:ext>
            </a:extLst>
          </p:cNvPr>
          <p:cNvPicPr>
            <a:picLocks noChangeAspect="1"/>
          </p:cNvPicPr>
          <p:nvPr/>
        </p:nvPicPr>
        <p:blipFill>
          <a:blip r:embed="rId3"/>
          <a:stretch>
            <a:fillRect/>
          </a:stretch>
        </p:blipFill>
        <p:spPr>
          <a:xfrm>
            <a:off x="7634654" y="2438400"/>
            <a:ext cx="1248508" cy="7803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6" y="990600"/>
            <a:ext cx="8229600" cy="5562600"/>
          </a:xfrm>
        </p:spPr>
        <p:txBody>
          <a:bodyPr>
            <a:normAutofit fontScale="92500" lnSpcReduction="10000"/>
          </a:bodyPr>
          <a:lstStyle/>
          <a:p>
            <a:pPr>
              <a:defRPr/>
            </a:pPr>
            <a:r>
              <a:rPr lang="en-US" sz="3000" dirty="0">
                <a:sym typeface="Wingdings" pitchFamily="2" charset="2"/>
              </a:rPr>
              <a:t>Meta-analysis of data on elderly</a:t>
            </a:r>
          </a:p>
          <a:p>
            <a:pPr lvl="1">
              <a:defRPr/>
            </a:pPr>
            <a:r>
              <a:rPr lang="en-US" sz="2400" dirty="0"/>
              <a:t>“overweight” not associated w/increased risk of all-cause or cause-specific mortality </a:t>
            </a:r>
          </a:p>
          <a:p>
            <a:pPr lvl="1">
              <a:defRPr/>
            </a:pPr>
            <a:r>
              <a:rPr lang="en-US" sz="2400" dirty="0"/>
              <a:t>Only “modest” increase in mortality associated with moderate obesity.</a:t>
            </a:r>
          </a:p>
          <a:p>
            <a:pPr lvl="1">
              <a:buFont typeface="Wingdings" pitchFamily="2" charset="2"/>
              <a:buNone/>
              <a:defRPr/>
            </a:pPr>
            <a:r>
              <a:rPr lang="en-US" sz="2400" dirty="0"/>
              <a:t>		 </a:t>
            </a:r>
            <a:r>
              <a:rPr lang="en-US" sz="1800" dirty="0">
                <a:sym typeface="Wingdings" pitchFamily="2" charset="2"/>
              </a:rPr>
              <a:t>			(Jansen, et al., </a:t>
            </a:r>
            <a:r>
              <a:rPr lang="en-US" sz="1800" dirty="0" err="1">
                <a:sym typeface="Wingdings" pitchFamily="2" charset="2"/>
              </a:rPr>
              <a:t>Obes</a:t>
            </a:r>
            <a:r>
              <a:rPr lang="en-US" sz="1800" dirty="0">
                <a:sym typeface="Wingdings" pitchFamily="2" charset="2"/>
              </a:rPr>
              <a:t> Rev, 2007, 8:41)</a:t>
            </a:r>
          </a:p>
          <a:p>
            <a:pPr lvl="1">
              <a:buFont typeface="Wingdings" pitchFamily="2" charset="2"/>
              <a:buNone/>
              <a:defRPr/>
            </a:pPr>
            <a:endParaRPr lang="en-US" sz="1800" dirty="0">
              <a:sym typeface="Wingdings" pitchFamily="2" charset="2"/>
            </a:endParaRPr>
          </a:p>
          <a:p>
            <a:pPr lvl="1">
              <a:buFont typeface="Wingdings" pitchFamily="2" charset="2"/>
              <a:buNone/>
              <a:defRPr/>
            </a:pPr>
            <a:endParaRPr lang="en-US" sz="1800" dirty="0">
              <a:sym typeface="Wingdings" pitchFamily="2" charset="2"/>
            </a:endParaRPr>
          </a:p>
          <a:p>
            <a:pPr lvl="1">
              <a:buFont typeface="Wingdings" pitchFamily="2" charset="2"/>
              <a:buNone/>
              <a:defRPr/>
            </a:pPr>
            <a:endParaRPr lang="en-US" sz="1800" dirty="0">
              <a:sym typeface="Wingdings" pitchFamily="2" charset="2"/>
            </a:endParaRPr>
          </a:p>
          <a:p>
            <a:pPr lvl="1">
              <a:buFont typeface="Wingdings" pitchFamily="2" charset="2"/>
              <a:buNone/>
              <a:defRPr/>
            </a:pPr>
            <a:endParaRPr lang="en-US" sz="1800" dirty="0">
              <a:sym typeface="Wingdings" pitchFamily="2" charset="2"/>
            </a:endParaRPr>
          </a:p>
          <a:p>
            <a:pPr>
              <a:defRPr/>
            </a:pPr>
            <a:r>
              <a:rPr lang="en-US" sz="3000" dirty="0">
                <a:sym typeface="Wingdings" pitchFamily="2" charset="2"/>
              </a:rPr>
              <a:t>Review of the Literature</a:t>
            </a:r>
          </a:p>
          <a:p>
            <a:pPr lvl="1">
              <a:defRPr/>
            </a:pPr>
            <a:r>
              <a:rPr lang="en-US" sz="2400" dirty="0">
                <a:sym typeface="Wingdings" pitchFamily="2" charset="2"/>
              </a:rPr>
              <a:t>26 studies examined</a:t>
            </a:r>
          </a:p>
          <a:p>
            <a:pPr lvl="1">
              <a:defRPr/>
            </a:pPr>
            <a:r>
              <a:rPr lang="en-US" sz="2400" dirty="0">
                <a:sym typeface="Wingdings" pitchFamily="2" charset="2"/>
              </a:rPr>
              <a:t>“overweight” </a:t>
            </a:r>
            <a:r>
              <a:rPr lang="en-US" sz="2400" dirty="0" err="1">
                <a:sym typeface="Wingdings" pitchFamily="2" charset="2"/>
              </a:rPr>
              <a:t>assoc’d</a:t>
            </a:r>
            <a:r>
              <a:rPr lang="en-US" sz="2400" dirty="0">
                <a:sym typeface="Wingdings" pitchFamily="2" charset="2"/>
              </a:rPr>
              <a:t> with greater longevity than “normal” weight.</a:t>
            </a:r>
          </a:p>
          <a:p>
            <a:pPr lvl="4">
              <a:buFont typeface="Wingdings" pitchFamily="2" charset="2"/>
              <a:buNone/>
              <a:defRPr/>
            </a:pPr>
            <a:r>
              <a:rPr lang="en-US" sz="2400" dirty="0"/>
              <a:t>			(McGee, Ann of </a:t>
            </a:r>
            <a:r>
              <a:rPr lang="en-US" sz="2400" dirty="0" err="1"/>
              <a:t>Epid</a:t>
            </a:r>
            <a:r>
              <a:rPr lang="en-US" sz="2400" dirty="0"/>
              <a:t>, 15(2), 2005, 87-97)</a:t>
            </a:r>
          </a:p>
        </p:txBody>
      </p:sp>
      <p:pic>
        <p:nvPicPr>
          <p:cNvPr id="1026" name="Picture 2" descr="Obesity Revi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47484"/>
            <a:ext cx="990810" cy="1303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v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903" y="3657600"/>
            <a:ext cx="1076325"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8860-9E30-4B89-8659-905D020FCAE4}"/>
              </a:ext>
            </a:extLst>
          </p:cNvPr>
          <p:cNvSpPr>
            <a:spLocks noGrp="1"/>
          </p:cNvSpPr>
          <p:nvPr>
            <p:ph type="title"/>
          </p:nvPr>
        </p:nvSpPr>
        <p:spPr/>
        <p:txBody>
          <a:bodyPr/>
          <a:lstStyle/>
          <a:p>
            <a:pPr algn="ctr"/>
            <a:r>
              <a:rPr lang="en-US" dirty="0"/>
              <a:t>Lecture Overview</a:t>
            </a:r>
          </a:p>
        </p:txBody>
      </p:sp>
      <p:sp>
        <p:nvSpPr>
          <p:cNvPr id="3" name="Content Placeholder 2">
            <a:extLst>
              <a:ext uri="{FF2B5EF4-FFF2-40B4-BE49-F238E27FC236}">
                <a16:creationId xmlns:a16="http://schemas.microsoft.com/office/drawing/2014/main" id="{89BE13E5-8D55-41FD-AA74-75837DFC495D}"/>
              </a:ext>
            </a:extLst>
          </p:cNvPr>
          <p:cNvSpPr>
            <a:spLocks noGrp="1"/>
          </p:cNvSpPr>
          <p:nvPr>
            <p:ph idx="1"/>
          </p:nvPr>
        </p:nvSpPr>
        <p:spPr>
          <a:xfrm>
            <a:off x="438150" y="1417638"/>
            <a:ext cx="7620000" cy="4800600"/>
          </a:xfrm>
        </p:spPr>
        <p:txBody>
          <a:bodyPr/>
          <a:lstStyle/>
          <a:p>
            <a:r>
              <a:rPr lang="en-US" b="1" dirty="0"/>
              <a:t>Background on the War on Obesity</a:t>
            </a:r>
          </a:p>
          <a:p>
            <a:pPr lvl="1"/>
            <a:r>
              <a:rPr lang="en-US" dirty="0"/>
              <a:t>Defining weight and health</a:t>
            </a:r>
          </a:p>
          <a:p>
            <a:pPr lvl="1"/>
            <a:r>
              <a:rPr lang="en-US" dirty="0"/>
              <a:t>Changes in weight over time</a:t>
            </a:r>
          </a:p>
          <a:p>
            <a:pPr lvl="1"/>
            <a:r>
              <a:rPr lang="en-US" dirty="0"/>
              <a:t>Associations between weight and health (A look at the research)</a:t>
            </a:r>
          </a:p>
          <a:p>
            <a:pPr lvl="1"/>
            <a:r>
              <a:rPr lang="en-US" dirty="0"/>
              <a:t>Disadvantages of dieting</a:t>
            </a:r>
          </a:p>
          <a:p>
            <a:r>
              <a:rPr lang="en-US" b="1" dirty="0"/>
              <a:t>Introduction to HAES</a:t>
            </a:r>
          </a:p>
          <a:p>
            <a:pPr lvl="1"/>
            <a:r>
              <a:rPr lang="en-US" dirty="0"/>
              <a:t>Basic principles of HAES</a:t>
            </a:r>
          </a:p>
          <a:p>
            <a:pPr lvl="1"/>
            <a:r>
              <a:rPr lang="en-US" dirty="0"/>
              <a:t>Differences between a non-diet and diet approach</a:t>
            </a:r>
          </a:p>
          <a:p>
            <a:pPr lvl="1"/>
            <a:r>
              <a:rPr lang="en-US" dirty="0"/>
              <a:t>Research behind HAES</a:t>
            </a:r>
          </a:p>
          <a:p>
            <a:pPr lvl="1"/>
            <a:r>
              <a:rPr lang="en-US" dirty="0"/>
              <a:t>Common misconceptions of HAES</a:t>
            </a:r>
          </a:p>
          <a:p>
            <a:pPr lvl="1"/>
            <a:r>
              <a:rPr lang="en-US" dirty="0"/>
              <a:t>Cost of making assumptions</a:t>
            </a:r>
          </a:p>
          <a:p>
            <a:r>
              <a:rPr lang="en-US" b="1" dirty="0"/>
              <a:t>Overview of Course Topics</a:t>
            </a:r>
          </a:p>
          <a:p>
            <a:pPr lvl="1"/>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16921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
                                            <p:txEl>
                                              <p:pRg st="1" end="1"/>
                                            </p:txEl>
                                          </p:spTgt>
                                        </p:tgtEl>
                                      </p:cBhvr>
                                    </p:animEffect>
                                    <p:animScale>
                                      <p:cBhvr>
                                        <p:cTn id="10" dur="250" autoRev="1" fill="hold"/>
                                        <p:tgtEl>
                                          <p:spTgt spid="3">
                                            <p:txEl>
                                              <p:pRg st="1" end="1"/>
                                            </p:txEl>
                                          </p:spTgt>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3">
                                            <p:txEl>
                                              <p:pRg st="2" end="2"/>
                                            </p:txEl>
                                          </p:spTgt>
                                        </p:tgtEl>
                                      </p:cBhvr>
                                    </p:animEffect>
                                    <p:animScale>
                                      <p:cBhvr>
                                        <p:cTn id="13" dur="250" autoRev="1" fill="hold"/>
                                        <p:tgtEl>
                                          <p:spTgt spid="3">
                                            <p:txEl>
                                              <p:pRg st="2" end="2"/>
                                            </p:txEl>
                                          </p:spTgt>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
                                            <p:txEl>
                                              <p:pRg st="3" end="3"/>
                                            </p:txEl>
                                          </p:spTgt>
                                        </p:tgtEl>
                                      </p:cBhvr>
                                    </p:animEffect>
                                    <p:animScale>
                                      <p:cBhvr>
                                        <p:cTn id="16" dur="250" autoRev="1" fill="hold"/>
                                        <p:tgtEl>
                                          <p:spTgt spid="3">
                                            <p:txEl>
                                              <p:pRg st="3" end="3"/>
                                            </p:txEl>
                                          </p:spTgt>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3">
                                            <p:txEl>
                                              <p:pRg st="4" end="4"/>
                                            </p:txEl>
                                          </p:spTgt>
                                        </p:tgtEl>
                                      </p:cBhvr>
                                    </p:animEffect>
                                    <p:animScale>
                                      <p:cBhvr>
                                        <p:cTn id="19" dur="250" autoRev="1" fill="hold"/>
                                        <p:tgtEl>
                                          <p:spTgt spid="3">
                                            <p:txEl>
                                              <p:pRg st="4" end="4"/>
                                            </p:txEl>
                                          </p:spTgt>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3">
                                            <p:txEl>
                                              <p:pRg st="5" end="5"/>
                                            </p:txEl>
                                          </p:spTgt>
                                        </p:tgtEl>
                                      </p:cBhvr>
                                    </p:animEffect>
                                    <p:animScale>
                                      <p:cBhvr>
                                        <p:cTn id="24" dur="250" autoRev="1" fill="hold"/>
                                        <p:tgtEl>
                                          <p:spTgt spid="3">
                                            <p:txEl>
                                              <p:pRg st="5" end="5"/>
                                            </p:txEl>
                                          </p:spTgt>
                                        </p:tgtEl>
                                      </p:cBhvr>
                                      <p:by x="105000" y="105000"/>
                                    </p:animScale>
                                  </p:childTnLst>
                                </p:cTn>
                              </p:par>
                              <p:par>
                                <p:cTn id="25" presetID="26" presetClass="emph" presetSubtype="0" fill="hold" nodeType="withEffect">
                                  <p:stCondLst>
                                    <p:cond delay="0"/>
                                  </p:stCondLst>
                                  <p:childTnLst>
                                    <p:animEffect transition="out" filter="fade">
                                      <p:cBhvr>
                                        <p:cTn id="26" dur="500" tmFilter="0, 0; .2, .5; .8, .5; 1, 0"/>
                                        <p:tgtEl>
                                          <p:spTgt spid="3">
                                            <p:txEl>
                                              <p:pRg st="6" end="6"/>
                                            </p:txEl>
                                          </p:spTgt>
                                        </p:tgtEl>
                                      </p:cBhvr>
                                    </p:animEffect>
                                    <p:animScale>
                                      <p:cBhvr>
                                        <p:cTn id="27" dur="250" autoRev="1" fill="hold"/>
                                        <p:tgtEl>
                                          <p:spTgt spid="3">
                                            <p:txEl>
                                              <p:pRg st="6" end="6"/>
                                            </p:txEl>
                                          </p:spTgt>
                                        </p:tgtEl>
                                      </p:cBhvr>
                                      <p:by x="105000" y="105000"/>
                                    </p:animScale>
                                  </p:childTnLst>
                                </p:cTn>
                              </p:par>
                              <p:par>
                                <p:cTn id="28" presetID="26" presetClass="emph" presetSubtype="0" fill="hold" nodeType="withEffect">
                                  <p:stCondLst>
                                    <p:cond delay="0"/>
                                  </p:stCondLst>
                                  <p:childTnLst>
                                    <p:animEffect transition="out" filter="fade">
                                      <p:cBhvr>
                                        <p:cTn id="29" dur="500" tmFilter="0, 0; .2, .5; .8, .5; 1, 0"/>
                                        <p:tgtEl>
                                          <p:spTgt spid="3">
                                            <p:txEl>
                                              <p:pRg st="7" end="7"/>
                                            </p:txEl>
                                          </p:spTgt>
                                        </p:tgtEl>
                                      </p:cBhvr>
                                    </p:animEffect>
                                    <p:animScale>
                                      <p:cBhvr>
                                        <p:cTn id="30" dur="250" autoRev="1" fill="hold"/>
                                        <p:tgtEl>
                                          <p:spTgt spid="3">
                                            <p:txEl>
                                              <p:pRg st="7" end="7"/>
                                            </p:txEl>
                                          </p:spTgt>
                                        </p:tgtEl>
                                      </p:cBhvr>
                                      <p:by x="105000" y="105000"/>
                                    </p:animScale>
                                  </p:childTnLst>
                                </p:cTn>
                              </p:par>
                              <p:par>
                                <p:cTn id="31" presetID="26" presetClass="emph" presetSubtype="0" fill="hold" nodeType="withEffect">
                                  <p:stCondLst>
                                    <p:cond delay="0"/>
                                  </p:stCondLst>
                                  <p:childTnLst>
                                    <p:animEffect transition="out" filter="fade">
                                      <p:cBhvr>
                                        <p:cTn id="32" dur="500" tmFilter="0, 0; .2, .5; .8, .5; 1, 0"/>
                                        <p:tgtEl>
                                          <p:spTgt spid="3">
                                            <p:txEl>
                                              <p:pRg st="8" end="8"/>
                                            </p:txEl>
                                          </p:spTgt>
                                        </p:tgtEl>
                                      </p:cBhvr>
                                    </p:animEffect>
                                    <p:animScale>
                                      <p:cBhvr>
                                        <p:cTn id="33" dur="250" autoRev="1" fill="hold"/>
                                        <p:tgtEl>
                                          <p:spTgt spid="3">
                                            <p:txEl>
                                              <p:pRg st="8" end="8"/>
                                            </p:txEl>
                                          </p:spTgt>
                                        </p:tgtEl>
                                      </p:cBhvr>
                                      <p:by x="105000" y="105000"/>
                                    </p:animScale>
                                  </p:childTnLst>
                                </p:cTn>
                              </p:par>
                              <p:par>
                                <p:cTn id="34" presetID="26" presetClass="emph" presetSubtype="0" fill="hold" nodeType="withEffect">
                                  <p:stCondLst>
                                    <p:cond delay="0"/>
                                  </p:stCondLst>
                                  <p:childTnLst>
                                    <p:animEffect transition="out" filter="fade">
                                      <p:cBhvr>
                                        <p:cTn id="35" dur="500" tmFilter="0, 0; .2, .5; .8, .5; 1, 0"/>
                                        <p:tgtEl>
                                          <p:spTgt spid="3">
                                            <p:txEl>
                                              <p:pRg st="9" end="9"/>
                                            </p:txEl>
                                          </p:spTgt>
                                        </p:tgtEl>
                                      </p:cBhvr>
                                    </p:animEffect>
                                    <p:animScale>
                                      <p:cBhvr>
                                        <p:cTn id="36" dur="250" autoRev="1" fill="hold"/>
                                        <p:tgtEl>
                                          <p:spTgt spid="3">
                                            <p:txEl>
                                              <p:pRg st="9" end="9"/>
                                            </p:txEl>
                                          </p:spTgt>
                                        </p:tgtEl>
                                      </p:cBhvr>
                                      <p:by x="105000" y="105000"/>
                                    </p:animScale>
                                  </p:childTnLst>
                                </p:cTn>
                              </p:par>
                              <p:par>
                                <p:cTn id="37" presetID="26" presetClass="emph" presetSubtype="0" fill="hold" nodeType="withEffect">
                                  <p:stCondLst>
                                    <p:cond delay="0"/>
                                  </p:stCondLst>
                                  <p:childTnLst>
                                    <p:animEffect transition="out" filter="fade">
                                      <p:cBhvr>
                                        <p:cTn id="38" dur="500" tmFilter="0, 0; .2, .5; .8, .5; 1, 0"/>
                                        <p:tgtEl>
                                          <p:spTgt spid="3">
                                            <p:txEl>
                                              <p:pRg st="10" end="10"/>
                                            </p:txEl>
                                          </p:spTgt>
                                        </p:tgtEl>
                                      </p:cBhvr>
                                    </p:animEffect>
                                    <p:animScale>
                                      <p:cBhvr>
                                        <p:cTn id="39" dur="250" autoRev="1" fill="hold"/>
                                        <p:tgtEl>
                                          <p:spTgt spid="3">
                                            <p:txEl>
                                              <p:pRg st="10" end="10"/>
                                            </p:txEl>
                                          </p:spTgt>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3">
                                            <p:txEl>
                                              <p:pRg st="11" end="11"/>
                                            </p:txEl>
                                          </p:spTgt>
                                        </p:tgtEl>
                                      </p:cBhvr>
                                    </p:animEffect>
                                    <p:animScale>
                                      <p:cBhvr>
                                        <p:cTn id="44" dur="25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828800"/>
            <a:ext cx="8229600" cy="2819400"/>
          </a:xfrm>
        </p:spPr>
        <p:txBody>
          <a:bodyPr/>
          <a:lstStyle/>
          <a:p>
            <a:pPr>
              <a:defRPr/>
            </a:pPr>
            <a:r>
              <a:rPr lang="en-US" kern="1200" dirty="0"/>
              <a:t>Prospective cohort study: </a:t>
            </a:r>
          </a:p>
          <a:p>
            <a:pPr lvl="1">
              <a:defRPr/>
            </a:pPr>
            <a:r>
              <a:rPr lang="en-US" dirty="0"/>
              <a:t> </a:t>
            </a:r>
            <a:r>
              <a:rPr lang="en-US" sz="2400" dirty="0"/>
              <a:t>4,677 men and 4,563 women age 70-75 </a:t>
            </a:r>
            <a:endParaRPr lang="en-US" sz="2400" dirty="0">
              <a:sym typeface="Wingdings" pitchFamily="2" charset="2"/>
            </a:endParaRPr>
          </a:p>
          <a:p>
            <a:pPr lvl="1">
              <a:defRPr/>
            </a:pPr>
            <a:r>
              <a:rPr lang="en-US" kern="1200" dirty="0"/>
              <a:t>Mortality lowest in overweight participants</a:t>
            </a:r>
          </a:p>
          <a:p>
            <a:pPr lvl="1">
              <a:defRPr/>
            </a:pPr>
            <a:r>
              <a:rPr lang="en-US" dirty="0"/>
              <a:t>Mortality </a:t>
            </a:r>
            <a:r>
              <a:rPr lang="en-US" kern="1200" dirty="0"/>
              <a:t>similar between normal weight and obese subjects.  </a:t>
            </a:r>
          </a:p>
          <a:p>
            <a:pPr lvl="1">
              <a:defRPr/>
            </a:pPr>
            <a:r>
              <a:rPr lang="en-US" kern="1200" dirty="0"/>
              <a:t>BUT being sedentary doubled the risk of death for women and increased it by 28% for men.  </a:t>
            </a:r>
          </a:p>
          <a:p>
            <a:pPr>
              <a:buFont typeface="Wingdings" pitchFamily="2" charset="2"/>
              <a:buNone/>
              <a:defRPr/>
            </a:pPr>
            <a:r>
              <a:rPr lang="en-US" sz="2000" kern="1200" dirty="0"/>
              <a:t>			   (Flicker, et al</a:t>
            </a:r>
            <a:r>
              <a:rPr lang="de-DE" sz="2000" dirty="0"/>
              <a:t> J Am Geriatr Soc. 2010;58(2):234-241</a:t>
            </a:r>
            <a:r>
              <a:rPr lang="en-US" sz="2000" kern="1200" dirty="0"/>
              <a:t>)</a:t>
            </a:r>
            <a:endParaRPr lang="en-US" sz="2000" dirty="0"/>
          </a:p>
        </p:txBody>
      </p:sp>
      <p:pic>
        <p:nvPicPr>
          <p:cNvPr id="2050" name="Picture 2" descr="Journal of the American Geriatrics Soci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00551"/>
            <a:ext cx="1381126" cy="1817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About Weight and Risk for Disease?</a:t>
            </a:r>
          </a:p>
        </p:txBody>
      </p:sp>
      <p:sp>
        <p:nvSpPr>
          <p:cNvPr id="3" name="Content Placeholder 2"/>
          <p:cNvSpPr>
            <a:spLocks noGrp="1"/>
          </p:cNvSpPr>
          <p:nvPr>
            <p:ph idx="1"/>
          </p:nvPr>
        </p:nvSpPr>
        <p:spPr/>
        <p:txBody>
          <a:bodyPr>
            <a:normAutofit/>
          </a:bodyPr>
          <a:lstStyle/>
          <a:p>
            <a:pPr marL="114300" indent="0">
              <a:buNone/>
              <a:defRPr/>
            </a:pPr>
            <a:r>
              <a:rPr lang="en-US" sz="3500" dirty="0"/>
              <a:t>The risk associated with obesity depends on the disease.  For example:  </a:t>
            </a:r>
          </a:p>
          <a:p>
            <a:pPr>
              <a:defRPr/>
            </a:pPr>
            <a:r>
              <a:rPr lang="en-US" dirty="0"/>
              <a:t> </a:t>
            </a:r>
            <a:r>
              <a:rPr lang="en-US" sz="3200" dirty="0"/>
              <a:t>T2 Diabetes:  Obesity is strongly related (a risk factor) but is it the cause?</a:t>
            </a:r>
          </a:p>
          <a:p>
            <a:pPr lvl="2">
              <a:defRPr/>
            </a:pPr>
            <a:r>
              <a:rPr lang="en-US" sz="2600" dirty="0"/>
              <a:t>Insulin resistance has a strong genetic component.</a:t>
            </a:r>
          </a:p>
          <a:p>
            <a:pPr lvl="2">
              <a:defRPr/>
            </a:pPr>
            <a:r>
              <a:rPr lang="en-US" sz="2600" dirty="0"/>
              <a:t>Insulin resistance </a:t>
            </a:r>
            <a:r>
              <a:rPr lang="en-US" sz="2600" dirty="0">
                <a:sym typeface="Wingdings" pitchFamily="2" charset="2"/>
              </a:rPr>
              <a:t> pancreas secretes more insulin  weight gain more insulin resistance  weight gain    diabetes.</a:t>
            </a:r>
            <a:endParaRPr lang="en-US" sz="2600"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229600" cy="5791200"/>
          </a:xfrm>
        </p:spPr>
        <p:txBody>
          <a:bodyPr>
            <a:normAutofit/>
          </a:bodyPr>
          <a:lstStyle/>
          <a:p>
            <a:pPr>
              <a:defRPr/>
            </a:pPr>
            <a:r>
              <a:rPr lang="en-US" sz="4000" dirty="0"/>
              <a:t>If obesity is the cause of diabetes, shouldn’t weight loss cure it?</a:t>
            </a:r>
          </a:p>
          <a:p>
            <a:pPr lvl="1">
              <a:defRPr/>
            </a:pPr>
            <a:r>
              <a:rPr lang="en-US" dirty="0"/>
              <a:t>Gastric bypass surgery:  symptoms improve within days, before significant weight loss has occurred.</a:t>
            </a:r>
          </a:p>
          <a:p>
            <a:pPr lvl="1">
              <a:defRPr/>
            </a:pPr>
            <a:r>
              <a:rPr lang="en-US" dirty="0"/>
              <a:t>Weight loss via diet improves glucose control, but it’s only short term.  Research: back to starting values in 6-18 months, </a:t>
            </a:r>
            <a:r>
              <a:rPr lang="en-US" i="1" dirty="0"/>
              <a:t>even if the weight loss is maintained.</a:t>
            </a:r>
          </a:p>
          <a:p>
            <a:pPr>
              <a:defRPr/>
            </a:pPr>
            <a:r>
              <a:rPr lang="en-US" sz="3600" dirty="0"/>
              <a:t>Better way to improve or </a:t>
            </a:r>
            <a:r>
              <a:rPr lang="en-US" sz="3600" u="sng" dirty="0"/>
              <a:t>reverse</a:t>
            </a:r>
            <a:r>
              <a:rPr lang="en-US" sz="3600" dirty="0"/>
              <a:t> diabetes:</a:t>
            </a:r>
          </a:p>
          <a:p>
            <a:pPr lvl="1">
              <a:defRPr/>
            </a:pPr>
            <a:r>
              <a:rPr lang="en-US" dirty="0"/>
              <a:t>Changes in nutrition and activity!</a:t>
            </a:r>
          </a:p>
          <a:p>
            <a:pPr lvl="1">
              <a:defRPr/>
            </a:pPr>
            <a:r>
              <a:rPr lang="en-US" dirty="0"/>
              <a:t>EVEN if no weight is lost.</a:t>
            </a:r>
          </a:p>
          <a:p>
            <a:pPr lvl="4">
              <a:buFont typeface="Wingdings" pitchFamily="2" charset="2"/>
              <a:buNone/>
              <a:defRPr/>
            </a:pPr>
            <a:r>
              <a:rPr lang="en-US" dirty="0"/>
              <a:t>				(Bacon, 2008, 135)</a:t>
            </a:r>
          </a:p>
          <a:p>
            <a:pPr lvl="4">
              <a:buFont typeface="Wingdings" pitchFamily="2" charset="2"/>
              <a:buNone/>
              <a:defRPr/>
            </a:pPr>
            <a:endParaRPr lang="en-US" dirty="0"/>
          </a:p>
          <a:p>
            <a:pPr lvl="1">
              <a:buFont typeface="Wingdings" pitchFamily="2" charset="2"/>
              <a:buNone/>
              <a:defRPr/>
            </a:pPr>
            <a:r>
              <a:rPr lang="en-US" dirty="0"/>
              <a:t>Update:  for some patients, diabetes returns.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229600" cy="6248400"/>
          </a:xfrm>
        </p:spPr>
        <p:txBody>
          <a:bodyPr>
            <a:normAutofit/>
          </a:bodyPr>
          <a:lstStyle/>
          <a:p>
            <a:pPr marL="114300" indent="0">
              <a:buNone/>
              <a:defRPr/>
            </a:pPr>
            <a:r>
              <a:rPr lang="en-US" sz="4000" dirty="0"/>
              <a:t>Breast Cancer</a:t>
            </a:r>
          </a:p>
          <a:p>
            <a:pPr>
              <a:defRPr/>
            </a:pPr>
            <a:r>
              <a:rPr lang="en-US" sz="2400" dirty="0"/>
              <a:t>Of 26 cohort studies:</a:t>
            </a:r>
          </a:p>
          <a:p>
            <a:pPr lvl="1">
              <a:defRPr/>
            </a:pPr>
            <a:r>
              <a:rPr lang="en-US" sz="2400" dirty="0"/>
              <a:t>Only three showed a significant positive association with overweight/obesity</a:t>
            </a:r>
          </a:p>
          <a:p>
            <a:pPr lvl="1">
              <a:defRPr/>
            </a:pPr>
            <a:r>
              <a:rPr lang="en-US" sz="2400" dirty="0"/>
              <a:t>Two showed a decreased risk for breast cancer in obese subjects.</a:t>
            </a:r>
          </a:p>
          <a:p>
            <a:pPr marL="777240" lvl="2" indent="0">
              <a:buNone/>
              <a:defRPr/>
            </a:pPr>
            <a:endParaRPr lang="en-US" sz="2400" dirty="0"/>
          </a:p>
          <a:p>
            <a:pPr>
              <a:defRPr/>
            </a:pPr>
            <a:r>
              <a:rPr lang="en-US" sz="2400" dirty="0"/>
              <a:t>CDC: There is “little or no association of excess all-cancer mortality with any of the BMI categories.”  </a:t>
            </a:r>
          </a:p>
          <a:p>
            <a:pPr marL="411480" lvl="1" indent="0">
              <a:buNone/>
              <a:defRPr/>
            </a:pPr>
            <a:endParaRPr lang="en-US" sz="2400" dirty="0"/>
          </a:p>
          <a:p>
            <a:pPr>
              <a:defRPr/>
            </a:pPr>
            <a:r>
              <a:rPr lang="en-US" sz="2400" dirty="0"/>
              <a:t>“While there are some associations between specific types of cancer and obesity, as well as mechanisms through which fat tissue affects cancer, it is clear that obesity has been greatly… exaggerated as a cancer risk.”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229600" cy="6705600"/>
          </a:xfrm>
        </p:spPr>
        <p:txBody>
          <a:bodyPr/>
          <a:lstStyle/>
          <a:p>
            <a:pPr marL="114300" indent="0">
              <a:buNone/>
              <a:defRPr/>
            </a:pPr>
            <a:r>
              <a:rPr lang="en-US" sz="4000" dirty="0"/>
              <a:t>Cardiovascular Disease:</a:t>
            </a:r>
          </a:p>
          <a:p>
            <a:pPr>
              <a:defRPr/>
            </a:pPr>
            <a:r>
              <a:rPr lang="en-US" dirty="0"/>
              <a:t>The same stuff:  There’s no statistical relationship between BMI or body fat and atherosclerosis.</a:t>
            </a:r>
          </a:p>
          <a:p>
            <a:pPr lvl="1">
              <a:buFont typeface="Wingdings" pitchFamily="2" charset="2"/>
              <a:buNone/>
              <a:defRPr/>
            </a:pPr>
            <a:r>
              <a:rPr lang="en-US" dirty="0"/>
              <a:t>~~~~</a:t>
            </a:r>
          </a:p>
          <a:p>
            <a:pPr lvl="1">
              <a:buFont typeface="Wingdings" pitchFamily="2" charset="2"/>
              <a:buNone/>
              <a:defRPr/>
            </a:pPr>
            <a:r>
              <a:rPr lang="en-US" sz="3200" dirty="0"/>
              <a:t>Am I saying there’s no risk associated with weight?  </a:t>
            </a:r>
          </a:p>
          <a:p>
            <a:pPr lvl="1">
              <a:buFont typeface="Wingdings" pitchFamily="2" charset="2"/>
              <a:buNone/>
              <a:defRPr/>
            </a:pPr>
            <a:r>
              <a:rPr lang="en-US" sz="3600" b="1" dirty="0"/>
              <a:t>No.</a:t>
            </a:r>
          </a:p>
          <a:p>
            <a:pPr lvl="1">
              <a:buFont typeface="Wingdings" pitchFamily="2" charset="2"/>
              <a:buNone/>
              <a:defRPr/>
            </a:pPr>
            <a:r>
              <a:rPr lang="en-US" sz="3600" dirty="0"/>
              <a:t>We need to question the information</a:t>
            </a:r>
          </a:p>
          <a:p>
            <a:pPr lvl="1">
              <a:buFont typeface="Wingdings" pitchFamily="2" charset="2"/>
              <a:buNone/>
              <a:defRPr/>
            </a:pPr>
            <a:endParaRPr lang="en-US" dirty="0"/>
          </a:p>
          <a:p>
            <a:pPr lvl="1">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ctr" eaLnBrk="1" hangingPunct="1">
              <a:defRPr/>
            </a:pPr>
            <a:r>
              <a:rPr lang="en-US" dirty="0"/>
              <a:t>Overweight vs. Unfit?  </a:t>
            </a:r>
          </a:p>
        </p:txBody>
      </p:sp>
      <p:sp>
        <p:nvSpPr>
          <p:cNvPr id="24579" name="Rectangle 3"/>
          <p:cNvSpPr>
            <a:spLocks noGrp="1" noChangeArrowheads="1"/>
          </p:cNvSpPr>
          <p:nvPr>
            <p:ph idx="1"/>
          </p:nvPr>
        </p:nvSpPr>
        <p:spPr>
          <a:xfrm>
            <a:off x="228600" y="1600200"/>
            <a:ext cx="8915400" cy="4876800"/>
          </a:xfrm>
        </p:spPr>
        <p:txBody>
          <a:bodyPr>
            <a:normAutofit/>
          </a:bodyPr>
          <a:lstStyle/>
          <a:p>
            <a:pPr eaLnBrk="1" hangingPunct="1">
              <a:buFont typeface="Wingdings" pitchFamily="2" charset="2"/>
              <a:buNone/>
              <a:defRPr/>
            </a:pPr>
            <a:r>
              <a:rPr lang="en-US" sz="3200" dirty="0"/>
              <a:t>Can </a:t>
            </a:r>
            <a:r>
              <a:rPr lang="en-US" sz="3200" b="1" dirty="0"/>
              <a:t>fitness</a:t>
            </a:r>
            <a:r>
              <a:rPr lang="en-US" sz="3200" dirty="0"/>
              <a:t> decrease the risk that comes from </a:t>
            </a:r>
            <a:r>
              <a:rPr lang="en-US" sz="3200" b="1" dirty="0"/>
              <a:t>fatness</a:t>
            </a:r>
            <a:r>
              <a:rPr lang="en-US" sz="3200" dirty="0"/>
              <a:t>?</a:t>
            </a:r>
          </a:p>
          <a:p>
            <a:pPr marL="320040" lvl="1" indent="0" eaLnBrk="1" hangingPunct="1">
              <a:buNone/>
              <a:defRPr/>
            </a:pPr>
            <a:r>
              <a:rPr lang="en-US" sz="3200" dirty="0"/>
              <a:t>Physical fitness </a:t>
            </a:r>
          </a:p>
          <a:p>
            <a:pPr lvl="1" eaLnBrk="1" hangingPunct="1">
              <a:defRPr/>
            </a:pPr>
            <a:r>
              <a:rPr lang="en-US" sz="3200" dirty="0"/>
              <a:t>Reduces insulin resistance</a:t>
            </a:r>
          </a:p>
          <a:p>
            <a:pPr lvl="1" eaLnBrk="1" hangingPunct="1">
              <a:defRPr/>
            </a:pPr>
            <a:r>
              <a:rPr lang="en-US" sz="3200" dirty="0"/>
              <a:t>Improves glycemic control</a:t>
            </a:r>
          </a:p>
          <a:p>
            <a:pPr lvl="1" eaLnBrk="1" hangingPunct="1">
              <a:defRPr/>
            </a:pPr>
            <a:r>
              <a:rPr lang="en-US" sz="3200" dirty="0"/>
              <a:t>Improves blood lipids</a:t>
            </a:r>
          </a:p>
          <a:p>
            <a:pPr lvl="1" eaLnBrk="1" hangingPunct="1">
              <a:defRPr/>
            </a:pPr>
            <a:r>
              <a:rPr lang="en-US" sz="3200" dirty="0"/>
              <a:t>Can decrease the risk associated with obesity</a:t>
            </a:r>
          </a:p>
          <a:p>
            <a:pPr lvl="1" eaLnBrk="1" hangingPunct="1">
              <a:defRPr/>
            </a:pPr>
            <a:r>
              <a:rPr lang="en-US" sz="3200" dirty="0"/>
              <a:t>(More on this in a bit…)</a:t>
            </a:r>
          </a:p>
        </p:txBody>
      </p:sp>
    </p:spTree>
    <p:extLst>
      <p:ext uri="{BB962C8B-B14F-4D97-AF65-F5344CB8AC3E}">
        <p14:creationId xmlns:p14="http://schemas.microsoft.com/office/powerpoint/2010/main" val="255266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61" y="3609689"/>
            <a:ext cx="1905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2400" y="274638"/>
            <a:ext cx="8534400" cy="1143000"/>
          </a:xfrm>
        </p:spPr>
        <p:txBody>
          <a:bodyPr>
            <a:normAutofit fontScale="90000"/>
          </a:bodyPr>
          <a:lstStyle/>
          <a:p>
            <a:r>
              <a:rPr lang="en-US" dirty="0"/>
              <a:t>Is health really the reason we are weight obsessed?  For health?</a:t>
            </a: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553" y="1773827"/>
            <a:ext cx="2317571" cy="153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1011393">
            <a:off x="2491122" y="4873829"/>
            <a:ext cx="3048000" cy="1477328"/>
          </a:xfrm>
          <a:prstGeom prst="rect">
            <a:avLst/>
          </a:prstGeom>
          <a:noFill/>
        </p:spPr>
        <p:txBody>
          <a:bodyPr wrap="square" rtlCol="0">
            <a:spAutoFit/>
          </a:bodyPr>
          <a:lstStyle/>
          <a:p>
            <a:r>
              <a:rPr lang="en-US" b="1" dirty="0"/>
              <a:t>Obsession with weight and how it takes over your every move, every thought...</a:t>
            </a:r>
          </a:p>
          <a:p>
            <a:endParaRPr lang="en-US" dirty="0"/>
          </a:p>
        </p:txBody>
      </p:sp>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200" y="3848995"/>
            <a:ext cx="300199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i.huffpost.com/gen/2359392/images/o-WEIGHT-LOSS-NO-ONE-TELLS-YOU-faceboo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2058" y="1417638"/>
            <a:ext cx="3461342" cy="21447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8400" y="1881269"/>
            <a:ext cx="2114550" cy="286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703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 far cry from:</a:t>
            </a:r>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1457325"/>
            <a:ext cx="2960787"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8412" y="3278046"/>
            <a:ext cx="2362200" cy="3430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9300" y="2133600"/>
            <a:ext cx="24574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98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82A66-6A9C-41C8-84F9-24AACEAF6595}"/>
              </a:ext>
            </a:extLst>
          </p:cNvPr>
          <p:cNvSpPr>
            <a:spLocks noGrp="1"/>
          </p:cNvSpPr>
          <p:nvPr>
            <p:ph type="title"/>
          </p:nvPr>
        </p:nvSpPr>
        <p:spPr/>
        <p:txBody>
          <a:bodyPr/>
          <a:lstStyle/>
          <a:p>
            <a:r>
              <a:rPr lang="en-US" dirty="0"/>
              <a:t>The Disadvantages of Dieting</a:t>
            </a:r>
            <a:br>
              <a:rPr lang="en-US" dirty="0"/>
            </a:br>
            <a:endParaRPr lang="en-US" dirty="0"/>
          </a:p>
        </p:txBody>
      </p:sp>
      <p:sp>
        <p:nvSpPr>
          <p:cNvPr id="5" name="Text Placeholder 4">
            <a:extLst>
              <a:ext uri="{FF2B5EF4-FFF2-40B4-BE49-F238E27FC236}">
                <a16:creationId xmlns:a16="http://schemas.microsoft.com/office/drawing/2014/main" id="{AEE01E9C-7606-4436-9A08-248E4DC1B6E5}"/>
              </a:ext>
            </a:extLst>
          </p:cNvPr>
          <p:cNvSpPr>
            <a:spLocks noGrp="1"/>
          </p:cNvSpPr>
          <p:nvPr>
            <p:ph type="body" idx="1"/>
          </p:nvPr>
        </p:nvSpPr>
        <p:spPr>
          <a:xfrm>
            <a:off x="722313" y="3852863"/>
            <a:ext cx="6135687" cy="1633538"/>
          </a:xfrm>
        </p:spPr>
        <p:txBody>
          <a:bodyPr/>
          <a:lstStyle/>
          <a:p>
            <a:endParaRPr lang="en-US" dirty="0"/>
          </a:p>
        </p:txBody>
      </p:sp>
    </p:spTree>
    <p:extLst>
      <p:ext uri="{BB962C8B-B14F-4D97-AF65-F5344CB8AC3E}">
        <p14:creationId xmlns:p14="http://schemas.microsoft.com/office/powerpoint/2010/main" val="64940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152400"/>
            <a:ext cx="8686800" cy="1143000"/>
          </a:xfrm>
        </p:spPr>
        <p:txBody>
          <a:bodyPr>
            <a:normAutofit/>
          </a:bodyPr>
          <a:lstStyle/>
          <a:p>
            <a:pPr eaLnBrk="1" hangingPunct="1"/>
            <a:r>
              <a:rPr lang="en-US" sz="3600">
                <a:ea typeface="ＭＳ Ｐゴシック" panose="020B0600070205080204" pitchFamily="34" charset="-128"/>
              </a:rPr>
              <a:t>Weight-Focused Interventions Lead to…</a:t>
            </a:r>
          </a:p>
        </p:txBody>
      </p:sp>
      <p:graphicFrame>
        <p:nvGraphicFramePr>
          <p:cNvPr id="9311" name="Group 95"/>
          <p:cNvGraphicFramePr>
            <a:graphicFrameLocks noGrp="1"/>
          </p:cNvGraphicFramePr>
          <p:nvPr>
            <p:ph sz="half" idx="2"/>
            <p:extLst>
              <p:ext uri="{D42A27DB-BD31-4B8C-83A1-F6EECF244321}">
                <p14:modId xmlns:p14="http://schemas.microsoft.com/office/powerpoint/2010/main" val="477123826"/>
              </p:ext>
            </p:extLst>
          </p:nvPr>
        </p:nvGraphicFramePr>
        <p:xfrm>
          <a:off x="17585" y="1143000"/>
          <a:ext cx="8516815" cy="5954713"/>
        </p:xfrm>
        <a:graphic>
          <a:graphicData uri="http://schemas.openxmlformats.org/drawingml/2006/table">
            <a:tbl>
              <a:tblPr/>
              <a:tblGrid>
                <a:gridCol w="5332348">
                  <a:extLst>
                    <a:ext uri="{9D8B030D-6E8A-4147-A177-3AD203B41FA5}">
                      <a16:colId xmlns:a16="http://schemas.microsoft.com/office/drawing/2014/main" val="20000"/>
                    </a:ext>
                  </a:extLst>
                </a:gridCol>
                <a:gridCol w="3184467">
                  <a:extLst>
                    <a:ext uri="{9D8B030D-6E8A-4147-A177-3AD203B41FA5}">
                      <a16:colId xmlns:a16="http://schemas.microsoft.com/office/drawing/2014/main" val="20001"/>
                    </a:ext>
                  </a:extLst>
                </a:gridCol>
              </a:tblGrid>
              <a:tr h="9906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dirty="0">
                          <a:ln>
                            <a:noFill/>
                          </a:ln>
                          <a:solidFill>
                            <a:schemeClr val="tx1"/>
                          </a:solidFill>
                          <a:effectLst/>
                          <a:latin typeface="Arial" charset="0"/>
                          <a:cs typeface="Arial" charset="0"/>
                        </a:rPr>
                        <a:t>Weight cycling</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B2B2B2"/>
                          </a:solidFill>
                          <a:effectLst/>
                          <a:latin typeface="Arial" charset="0"/>
                          <a:cs typeface="Arial" charset="0"/>
                        </a:rPr>
                        <a:t>(Kruger et al, 2004; </a:t>
                      </a:r>
                      <a:r>
                        <a:rPr kumimoji="0" lang="en-US" sz="1800" b="0" i="0" u="none" strike="noStrike" cap="none" normalizeH="0" baseline="0" dirty="0" err="1">
                          <a:ln>
                            <a:noFill/>
                          </a:ln>
                          <a:solidFill>
                            <a:srgbClr val="B2B2B2"/>
                          </a:solidFill>
                          <a:effectLst/>
                          <a:latin typeface="Arial" charset="0"/>
                          <a:cs typeface="Arial" charset="0"/>
                        </a:rPr>
                        <a:t>Strohacker</a:t>
                      </a:r>
                      <a:r>
                        <a:rPr kumimoji="0" lang="en-US" sz="1800" b="0" i="0" u="none" strike="noStrike" cap="none" normalizeH="0" baseline="0" dirty="0">
                          <a:ln>
                            <a:noFill/>
                          </a:ln>
                          <a:solidFill>
                            <a:srgbClr val="B2B2B2"/>
                          </a:solidFill>
                          <a:effectLst/>
                          <a:latin typeface="Arial" charset="0"/>
                          <a:cs typeface="Arial" charset="0"/>
                        </a:rPr>
                        <a:t> &amp; </a:t>
                      </a:r>
                      <a:r>
                        <a:rPr kumimoji="0" lang="en-US" sz="1800" b="0" i="0" u="none" strike="noStrike" cap="none" normalizeH="0" baseline="0" dirty="0" err="1">
                          <a:ln>
                            <a:noFill/>
                          </a:ln>
                          <a:solidFill>
                            <a:srgbClr val="B2B2B2"/>
                          </a:solidFill>
                          <a:effectLst/>
                          <a:latin typeface="Arial" charset="0"/>
                          <a:cs typeface="Arial" charset="0"/>
                        </a:rPr>
                        <a:t>McFarlin</a:t>
                      </a:r>
                      <a:r>
                        <a:rPr kumimoji="0" lang="en-US" sz="1800" b="0" i="0" u="none" strike="noStrike" cap="none" normalizeH="0" baseline="0" dirty="0">
                          <a:ln>
                            <a:noFill/>
                          </a:ln>
                          <a:solidFill>
                            <a:srgbClr val="B2B2B2"/>
                          </a:solidFill>
                          <a:effectLst/>
                          <a:latin typeface="Arial" charset="0"/>
                          <a:cs typeface="Arial" charset="0"/>
                        </a:rPr>
                        <a:t>, 2010)</a:t>
                      </a:r>
                      <a:endParaRPr kumimoji="0" lang="en-US" sz="2800" b="0" i="0" u="none" strike="noStrike" cap="none" normalizeH="0" baseline="0" dirty="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858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a:ln>
                            <a:noFill/>
                          </a:ln>
                          <a:solidFill>
                            <a:schemeClr val="tx1"/>
                          </a:solidFill>
                          <a:effectLst/>
                          <a:latin typeface="Arial" charset="0"/>
                          <a:cs typeface="Arial" charset="0"/>
                        </a:rPr>
                        <a:t>Increased risk for osteoporosis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B2B2B2"/>
                          </a:solidFill>
                          <a:effectLst/>
                          <a:latin typeface="Arial" charset="0"/>
                          <a:cs typeface="Arial" charset="0"/>
                        </a:rPr>
                        <a:t>(Bacon et al, 2004; Van Loan &amp; Keim, 2000)</a:t>
                      </a:r>
                      <a:endParaRPr kumimoji="0" lang="en-US" sz="2800" b="0" i="0" u="none" strike="noStrike" cap="none" normalizeH="0" baseline="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8382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a:ln>
                            <a:noFill/>
                          </a:ln>
                          <a:solidFill>
                            <a:schemeClr val="tx1"/>
                          </a:solidFill>
                          <a:effectLst/>
                          <a:latin typeface="Arial" charset="0"/>
                          <a:cs typeface="Arial" charset="0"/>
                        </a:rPr>
                        <a:t>Increased chronic psychological stress &amp; coritsol production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B2B2B2"/>
                          </a:solidFill>
                          <a:effectLst/>
                          <a:latin typeface="Arial" charset="0"/>
                          <a:cs typeface="Arial" charset="0"/>
                        </a:rPr>
                        <a:t>(</a:t>
                      </a:r>
                      <a:r>
                        <a:rPr kumimoji="0" lang="en-US" sz="1800" b="0" i="0" u="none" strike="noStrike" cap="none" normalizeH="0" baseline="0" dirty="0" err="1">
                          <a:ln>
                            <a:noFill/>
                          </a:ln>
                          <a:solidFill>
                            <a:srgbClr val="B2B2B2"/>
                          </a:solidFill>
                          <a:effectLst/>
                          <a:latin typeface="Arial" charset="0"/>
                          <a:cs typeface="Arial" charset="0"/>
                        </a:rPr>
                        <a:t>Tomiyama</a:t>
                      </a:r>
                      <a:r>
                        <a:rPr kumimoji="0" lang="en-US" sz="1800" b="0" i="0" u="none" strike="noStrike" cap="none" normalizeH="0" baseline="0" dirty="0">
                          <a:ln>
                            <a:noFill/>
                          </a:ln>
                          <a:solidFill>
                            <a:srgbClr val="B2B2B2"/>
                          </a:solidFill>
                          <a:effectLst/>
                          <a:latin typeface="Arial" charset="0"/>
                          <a:cs typeface="Arial" charset="0"/>
                        </a:rPr>
                        <a:t> et al, 2010)</a:t>
                      </a:r>
                      <a:endParaRPr kumimoji="0" lang="en-US" sz="2800" b="0" i="0" u="none" strike="noStrike" cap="none" normalizeH="0" baseline="0" dirty="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6858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a:ln>
                            <a:noFill/>
                          </a:ln>
                          <a:solidFill>
                            <a:schemeClr val="tx1"/>
                          </a:solidFill>
                          <a:effectLst/>
                          <a:latin typeface="Arial" charset="0"/>
                          <a:cs typeface="Arial" charset="0"/>
                        </a:rPr>
                        <a:t>Increased anxiety about weight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B2B2B2"/>
                          </a:solidFill>
                          <a:effectLst/>
                          <a:latin typeface="Arial" charset="0"/>
                          <a:cs typeface="Arial" charset="0"/>
                        </a:rPr>
                        <a:t>(Davison et al, 2003; Holms, 2007)</a:t>
                      </a:r>
                      <a:endParaRPr kumimoji="0" lang="en-US" sz="2800" b="0" i="0" u="none" strike="noStrike" cap="none" normalizeH="0" baseline="0" dirty="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096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a:ln>
                            <a:noFill/>
                          </a:ln>
                          <a:solidFill>
                            <a:schemeClr val="tx1"/>
                          </a:solidFill>
                          <a:effectLst/>
                          <a:latin typeface="Arial" charset="0"/>
                          <a:cs typeface="Arial" charset="0"/>
                        </a:rPr>
                        <a:t>Eating disorder behaviors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B2B2B2"/>
                          </a:solidFill>
                          <a:effectLst/>
                          <a:latin typeface="Arial" charset="0"/>
                          <a:cs typeface="Arial" charset="0"/>
                        </a:rPr>
                        <a:t>(Daníelsdóttir et al, 2007)</a:t>
                      </a:r>
                      <a:endParaRPr kumimoji="0" lang="en-US" sz="2800" b="0" i="0" u="none" strike="noStrike" cap="none" normalizeH="0" baseline="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762000">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dirty="0">
                          <a:ln>
                            <a:noFill/>
                          </a:ln>
                          <a:solidFill>
                            <a:schemeClr val="tx1"/>
                          </a:solidFill>
                          <a:effectLst/>
                          <a:latin typeface="Arial" charset="0"/>
                          <a:cs typeface="Arial" charset="0"/>
                        </a:rPr>
                        <a:t>Weight gain</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B2B2B2"/>
                          </a:solidFill>
                          <a:effectLst/>
                          <a:latin typeface="Arial" charset="0"/>
                          <a:cs typeface="Arial" charset="0"/>
                        </a:rPr>
                        <a:t>(Neumark-Sztainer et al, 2006)</a:t>
                      </a:r>
                      <a:endParaRPr kumimoji="0" lang="en-US" sz="2800" b="0" i="0" u="none" strike="noStrike" cap="none" normalizeH="0" baseline="0">
                        <a:ln>
                          <a:noFill/>
                        </a:ln>
                        <a:solidFill>
                          <a:srgbClr val="B2B2B2"/>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382713">
                <a:tc>
                  <a:txBody>
                    <a:bodyPr/>
                    <a:lstStyle/>
                    <a:p>
                      <a:pPr marL="231775" marR="0" lvl="0" indent="-231775" algn="l" defTabSz="914400" rtl="0" eaLnBrk="1" fontAlgn="base" latinLnBrk="0" hangingPunct="1">
                        <a:lnSpc>
                          <a:spcPct val="100000"/>
                        </a:lnSpc>
                        <a:spcBef>
                          <a:spcPct val="20000"/>
                        </a:spcBef>
                        <a:spcAft>
                          <a:spcPct val="0"/>
                        </a:spcAft>
                        <a:buClrTx/>
                        <a:buSzTx/>
                        <a:buFontTx/>
                        <a:buChar char="•"/>
                        <a:tabLst/>
                      </a:pPr>
                      <a:r>
                        <a:rPr kumimoji="0" lang="en-US" sz="2400" b="0" i="0" u="none" strike="noStrike" cap="none" normalizeH="0" baseline="0" dirty="0">
                          <a:ln>
                            <a:noFill/>
                          </a:ln>
                          <a:solidFill>
                            <a:schemeClr val="tx1"/>
                          </a:solidFill>
                          <a:effectLst/>
                          <a:latin typeface="Arial" charset="0"/>
                          <a:cs typeface="Arial" charset="0"/>
                        </a:rPr>
                        <a:t>Stigmatization and Discrimination against </a:t>
                      </a:r>
                      <a:r>
                        <a:rPr kumimoji="0" lang="en-US" sz="2400" b="0" i="0" u="none" strike="noStrike" cap="none" normalizeH="0" baseline="0">
                          <a:ln>
                            <a:noFill/>
                          </a:ln>
                          <a:solidFill>
                            <a:schemeClr val="tx1"/>
                          </a:solidFill>
                          <a:effectLst/>
                          <a:latin typeface="Arial" charset="0"/>
                          <a:cs typeface="Arial" charset="0"/>
                        </a:rPr>
                        <a:t>fat individuals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B2B2B2"/>
                          </a:solidFill>
                          <a:effectLst/>
                          <a:latin typeface="Arial" charset="0"/>
                          <a:cs typeface="Arial" charset="0"/>
                        </a:rPr>
                        <a:t>(</a:t>
                      </a:r>
                      <a:r>
                        <a:rPr kumimoji="0" lang="en-US" sz="1800" b="0" i="0" u="none" strike="noStrike" cap="none" normalizeH="0" baseline="0" dirty="0" err="1">
                          <a:ln>
                            <a:noFill/>
                          </a:ln>
                          <a:solidFill>
                            <a:srgbClr val="B2B2B2"/>
                          </a:solidFill>
                          <a:effectLst/>
                          <a:latin typeface="Arial" charset="0"/>
                          <a:cs typeface="Arial" charset="0"/>
                        </a:rPr>
                        <a:t>Puhl</a:t>
                      </a:r>
                      <a:r>
                        <a:rPr kumimoji="0" lang="en-US" sz="1800" b="0" i="0" u="none" strike="noStrike" cap="none" normalizeH="0" baseline="0" dirty="0">
                          <a:ln>
                            <a:noFill/>
                          </a:ln>
                          <a:solidFill>
                            <a:srgbClr val="B2B2B2"/>
                          </a:solidFill>
                          <a:effectLst/>
                          <a:latin typeface="Arial" charset="0"/>
                          <a:cs typeface="Arial" charset="0"/>
                        </a:rPr>
                        <a:t>, 2008)</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436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a:t>
            </a:r>
          </a:p>
        </p:txBody>
      </p:sp>
      <p:sp>
        <p:nvSpPr>
          <p:cNvPr id="3" name="Content Placeholder 2"/>
          <p:cNvSpPr>
            <a:spLocks noGrp="1"/>
          </p:cNvSpPr>
          <p:nvPr>
            <p:ph idx="1"/>
          </p:nvPr>
        </p:nvSpPr>
        <p:spPr/>
        <p:txBody>
          <a:bodyPr>
            <a:normAutofit/>
          </a:bodyPr>
          <a:lstStyle/>
          <a:p>
            <a:pPr marL="0" indent="0">
              <a:buNone/>
            </a:pPr>
            <a:r>
              <a:rPr lang="en-US" sz="3200" dirty="0"/>
              <a:t>To open your mind to seeing the entire issue of weight (and weight obsession) differently</a:t>
            </a:r>
          </a:p>
          <a:p>
            <a:pPr marL="0" indent="0">
              <a:buNone/>
            </a:pPr>
            <a:endParaRPr lang="en-US" dirty="0"/>
          </a:p>
          <a:p>
            <a:pPr marL="0" indent="0">
              <a:buNone/>
            </a:pPr>
            <a:r>
              <a:rPr lang="en-US" sz="2400" dirty="0"/>
              <a:t>So you can create a healthy, joyful life</a:t>
            </a:r>
          </a:p>
          <a:p>
            <a:pPr marL="0" indent="0">
              <a:buNone/>
            </a:pPr>
            <a:endParaRPr lang="en-US" dirty="0"/>
          </a:p>
          <a:p>
            <a:pPr marL="0" indent="0">
              <a:buNone/>
            </a:pPr>
            <a:r>
              <a:rPr lang="en-US" sz="2400" dirty="0"/>
              <a:t>And</a:t>
            </a:r>
          </a:p>
          <a:p>
            <a:pPr marL="0" indent="0">
              <a:buNone/>
            </a:pPr>
            <a:endParaRPr lang="en-US" dirty="0"/>
          </a:p>
          <a:p>
            <a:pPr marL="0" indent="0">
              <a:buNone/>
            </a:pPr>
            <a:r>
              <a:rPr lang="en-US" sz="2400" dirty="0"/>
              <a:t>Do no harm.</a:t>
            </a:r>
          </a:p>
        </p:txBody>
      </p:sp>
      <p:pic>
        <p:nvPicPr>
          <p:cNvPr id="1026" name="Picture 2" descr="http://www.grouphealthresearch.org/files/2214/0778/5614/exercise_family_running_2c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583934"/>
            <a:ext cx="3496579" cy="1973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ews.heart.org/wp-content/uploads/2014/04/family-running-bl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519" y="2743200"/>
            <a:ext cx="2500488" cy="253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09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62200" y="152400"/>
            <a:ext cx="4346600" cy="6512354"/>
          </a:xfrm>
          <a:prstGeom prst="rect">
            <a:avLst/>
          </a:prstGeom>
        </p:spPr>
      </p:pic>
    </p:spTree>
    <p:extLst>
      <p:ext uri="{BB962C8B-B14F-4D97-AF65-F5344CB8AC3E}">
        <p14:creationId xmlns:p14="http://schemas.microsoft.com/office/powerpoint/2010/main" val="373246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1143000"/>
          </a:xfrm>
        </p:spPr>
        <p:txBody>
          <a:bodyPr/>
          <a:lstStyle/>
          <a:p>
            <a:r>
              <a:rPr lang="en-US" dirty="0"/>
              <a:t>The Stats on Dieting</a:t>
            </a:r>
          </a:p>
        </p:txBody>
      </p:sp>
      <p:sp>
        <p:nvSpPr>
          <p:cNvPr id="3" name="Content Placeholder 2"/>
          <p:cNvSpPr>
            <a:spLocks noGrp="1"/>
          </p:cNvSpPr>
          <p:nvPr>
            <p:ph idx="1"/>
          </p:nvPr>
        </p:nvSpPr>
        <p:spPr>
          <a:xfrm>
            <a:off x="152400" y="1066800"/>
            <a:ext cx="8229600" cy="5562600"/>
          </a:xfrm>
        </p:spPr>
        <p:txBody>
          <a:bodyPr>
            <a:normAutofit/>
          </a:bodyPr>
          <a:lstStyle/>
          <a:p>
            <a:pPr marL="114300" indent="0">
              <a:buNone/>
            </a:pPr>
            <a:r>
              <a:rPr lang="en-US" sz="2400" dirty="0" err="1">
                <a:latin typeface="Calibri" charset="0"/>
                <a:ea typeface="ＭＳ Ｐゴシック" charset="-128"/>
                <a:cs typeface="Calibri" charset="0"/>
              </a:rPr>
              <a:t>Nutrisystem</a:t>
            </a:r>
            <a:r>
              <a:rPr lang="en-US" sz="2400" dirty="0">
                <a:latin typeface="Calibri" charset="0"/>
                <a:ea typeface="ＭＳ Ｐゴシック" charset="-128"/>
                <a:cs typeface="Calibri" charset="0"/>
              </a:rPr>
              <a:t>, Jenny Craig, Weight Watchers and other diets?</a:t>
            </a:r>
          </a:p>
          <a:p>
            <a:r>
              <a:rPr lang="en-US" dirty="0">
                <a:latin typeface="Calibri" charset="0"/>
                <a:ea typeface="ＭＳ Ｐゴシック" charset="-128"/>
                <a:cs typeface="Calibri" charset="0"/>
              </a:rPr>
              <a:t>Long-term follow-up studies </a:t>
            </a:r>
          </a:p>
          <a:p>
            <a:pPr lvl="1"/>
            <a:r>
              <a:rPr lang="en-US" dirty="0">
                <a:latin typeface="Calibri" charset="0"/>
                <a:ea typeface="ＭＳ Ｐゴシック" charset="-128"/>
                <a:cs typeface="Calibri" charset="0"/>
              </a:rPr>
              <a:t>Majority regain virtually all of the weight that was lost</a:t>
            </a:r>
          </a:p>
          <a:p>
            <a:pPr lvl="1"/>
            <a:r>
              <a:rPr lang="en-US" dirty="0">
                <a:latin typeface="Calibri" charset="0"/>
                <a:ea typeface="ＭＳ Ｐゴシック" charset="-128"/>
                <a:cs typeface="Calibri" charset="0"/>
              </a:rPr>
              <a:t>Even when they maintain their diet or exercise program! </a:t>
            </a:r>
            <a:r>
              <a:rPr lang="en-US" dirty="0">
                <a:solidFill>
                  <a:srgbClr val="B2B2B2"/>
                </a:solidFill>
                <a:latin typeface="Calibri" charset="0"/>
                <a:ea typeface="ＭＳ Ｐゴシック" charset="-128"/>
                <a:cs typeface="Calibri" charset="0"/>
              </a:rPr>
              <a:t>(Mann et al, 2005; Miller, 1999)</a:t>
            </a:r>
          </a:p>
          <a:p>
            <a:r>
              <a:rPr lang="en-US" dirty="0">
                <a:latin typeface="Calibri" charset="0"/>
                <a:ea typeface="ＭＳ Ｐゴシック" charset="-128"/>
                <a:cs typeface="Calibri" charset="0"/>
              </a:rPr>
              <a:t>Study:  1 in 6 people lost weight and were able to keep off 10% of their body weight for a year.</a:t>
            </a:r>
            <a:endParaRPr lang="en-US" dirty="0">
              <a:solidFill>
                <a:srgbClr val="B2B2B2"/>
              </a:solidFill>
              <a:latin typeface="Calibri" charset="0"/>
              <a:ea typeface="ＭＳ Ｐゴシック" charset="-128"/>
              <a:cs typeface="Calibri" charset="0"/>
            </a:endParaRPr>
          </a:p>
          <a:p>
            <a:r>
              <a:rPr lang="en-US" dirty="0">
                <a:latin typeface="Calibri" charset="0"/>
                <a:ea typeface="ＭＳ Ｐゴシック" charset="-128"/>
                <a:cs typeface="Calibri" charset="0"/>
              </a:rPr>
              <a:t>NIH says: 1/3 to 2/3 of weight is regained within one year and almost all is regained by year 5</a:t>
            </a:r>
          </a:p>
          <a:p>
            <a:r>
              <a:rPr lang="en-US" dirty="0">
                <a:latin typeface="Calibri" charset="0"/>
                <a:ea typeface="ＭＳ Ｐゴシック" charset="-128"/>
                <a:cs typeface="Calibri" charset="0"/>
              </a:rPr>
              <a:t>1/3 to 2/3 of dieters regain more weight than was lost on their diets (Mann et al, 2005)</a:t>
            </a:r>
          </a:p>
          <a:p>
            <a:r>
              <a:rPr lang="en-US" dirty="0">
                <a:latin typeface="Calibri" charset="0"/>
                <a:ea typeface="ＭＳ Ｐゴシック" charset="-128"/>
                <a:cs typeface="Calibri" charset="0"/>
              </a:rPr>
              <a:t>Is it ethical to prescribe this?  And then blame people when they “fail?”</a:t>
            </a:r>
          </a:p>
          <a:p>
            <a:pPr marL="0" indent="0">
              <a:buNone/>
            </a:pPr>
            <a:endParaRPr lang="en-US" dirty="0">
              <a:latin typeface="Calibri" charset="0"/>
              <a:ea typeface="ＭＳ Ｐゴシック" charset="-128"/>
              <a:cs typeface="Calibri" charset="0"/>
            </a:endParaRPr>
          </a:p>
          <a:p>
            <a:endParaRPr lang="en-US" dirty="0">
              <a:latin typeface="Calibri" charset="0"/>
              <a:ea typeface="ＭＳ Ｐゴシック" charset="-128"/>
              <a:cs typeface="Calibri" charset="0"/>
            </a:endParaRPr>
          </a:p>
        </p:txBody>
      </p:sp>
    </p:spTree>
    <p:extLst>
      <p:ext uri="{BB962C8B-B14F-4D97-AF65-F5344CB8AC3E}">
        <p14:creationId xmlns:p14="http://schemas.microsoft.com/office/powerpoint/2010/main" val="407642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72400" cy="4906962"/>
          </a:xfrm>
        </p:spPr>
        <p:txBody>
          <a:bodyPr>
            <a:normAutofit fontScale="90000"/>
          </a:bodyPr>
          <a:lstStyle/>
          <a:p>
            <a:r>
              <a:rPr lang="en-US" dirty="0"/>
              <a:t>You HAVE to look for studies that followed their subjects for 5+ years.</a:t>
            </a:r>
            <a:br>
              <a:rPr lang="en-US" dirty="0"/>
            </a:br>
            <a:br>
              <a:rPr lang="en-US" dirty="0"/>
            </a:br>
            <a:r>
              <a:rPr lang="en-US" dirty="0"/>
              <a:t>Please review this article:   </a:t>
            </a:r>
            <a:r>
              <a:rPr lang="en-US" dirty="0">
                <a:hlinkClick r:id="rId3"/>
              </a:rPr>
              <a:t>http://abcnews.go.com/Health/Fitness/story?id=3251242&amp;page=1</a:t>
            </a:r>
            <a:br>
              <a:rPr lang="en-US" dirty="0"/>
            </a:br>
            <a:r>
              <a:rPr lang="en-US" dirty="0"/>
              <a:t> </a:t>
            </a:r>
            <a:br>
              <a:rPr lang="en-US" dirty="0"/>
            </a:b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382000" cy="2316162"/>
          </a:xfrm>
        </p:spPr>
        <p:txBody>
          <a:bodyPr>
            <a:normAutofit fontScale="90000"/>
          </a:bodyPr>
          <a:lstStyle/>
          <a:p>
            <a:r>
              <a:rPr lang="en-US" dirty="0"/>
              <a:t>The Danger:</a:t>
            </a:r>
            <a:br>
              <a:rPr lang="en-US" dirty="0"/>
            </a:br>
            <a:r>
              <a:rPr lang="en-US" sz="4000" dirty="0"/>
              <a:t>The media hold the 5% up as emblematic!</a:t>
            </a:r>
            <a:br>
              <a:rPr lang="en-US" sz="4000" dirty="0"/>
            </a:br>
            <a:r>
              <a:rPr lang="en-US" sz="4000" dirty="0"/>
              <a:t>And what do they (we) say about the other 95%?</a:t>
            </a:r>
            <a:br>
              <a:rPr lang="en-US" sz="4000" dirty="0"/>
            </a:br>
            <a:endParaRPr lang="en-US" sz="4000" dirty="0"/>
          </a:p>
        </p:txBody>
      </p:sp>
      <p:pic>
        <p:nvPicPr>
          <p:cNvPr id="210946" name="Picture 2" descr="http://drgullo.com/wp-content/uploads/2011/12/who-told-oprah-to-lose-weight-21294830.jpg"/>
          <p:cNvPicPr>
            <a:picLocks noChangeAspect="1" noChangeArrowheads="1"/>
          </p:cNvPicPr>
          <p:nvPr/>
        </p:nvPicPr>
        <p:blipFill>
          <a:blip r:embed="rId3" cstate="print"/>
          <a:srcRect/>
          <a:stretch>
            <a:fillRect/>
          </a:stretch>
        </p:blipFill>
        <p:spPr bwMode="auto">
          <a:xfrm>
            <a:off x="1593166" y="2286000"/>
            <a:ext cx="2590800" cy="1946802"/>
          </a:xfrm>
          <a:prstGeom prst="rect">
            <a:avLst/>
          </a:prstGeom>
          <a:noFill/>
        </p:spPr>
      </p:pic>
      <p:pic>
        <p:nvPicPr>
          <p:cNvPr id="210948" name="Picture 4" descr="http://celebrityweightloss24.com/wp-content/uploads/2012/10/Kirstie-Alley-weight-loss1.jpg"/>
          <p:cNvPicPr>
            <a:picLocks noChangeAspect="1" noChangeArrowheads="1"/>
          </p:cNvPicPr>
          <p:nvPr/>
        </p:nvPicPr>
        <p:blipFill>
          <a:blip r:embed="rId4" cstate="print"/>
          <a:srcRect/>
          <a:stretch>
            <a:fillRect/>
          </a:stretch>
        </p:blipFill>
        <p:spPr bwMode="auto">
          <a:xfrm>
            <a:off x="381000" y="4495800"/>
            <a:ext cx="3086100" cy="2057400"/>
          </a:xfrm>
          <a:prstGeom prst="rect">
            <a:avLst/>
          </a:prstGeom>
          <a:noFill/>
        </p:spPr>
      </p:pic>
      <p:pic>
        <p:nvPicPr>
          <p:cNvPr id="210950" name="Picture 6" descr="http://www.aolcdn.com/ent-news/loser"/>
          <p:cNvPicPr>
            <a:picLocks noChangeAspect="1" noChangeArrowheads="1"/>
          </p:cNvPicPr>
          <p:nvPr/>
        </p:nvPicPr>
        <p:blipFill>
          <a:blip r:embed="rId5" cstate="print"/>
          <a:srcRect/>
          <a:stretch>
            <a:fillRect/>
          </a:stretch>
        </p:blipFill>
        <p:spPr bwMode="auto">
          <a:xfrm>
            <a:off x="4419600" y="4495800"/>
            <a:ext cx="2895600" cy="1905000"/>
          </a:xfrm>
          <a:prstGeom prst="rect">
            <a:avLst/>
          </a:prstGeom>
          <a:noFill/>
        </p:spPr>
      </p:pic>
      <p:pic>
        <p:nvPicPr>
          <p:cNvPr id="210952" name="Picture 8" descr="top-10-biggest-losers-where-are-they-now-ryan-benson"/>
          <p:cNvPicPr>
            <a:picLocks noChangeAspect="1" noChangeArrowheads="1"/>
          </p:cNvPicPr>
          <p:nvPr/>
        </p:nvPicPr>
        <p:blipFill>
          <a:blip r:embed="rId6" cstate="print"/>
          <a:srcRect/>
          <a:stretch>
            <a:fillRect/>
          </a:stretch>
        </p:blipFill>
        <p:spPr bwMode="auto">
          <a:xfrm>
            <a:off x="4953000" y="2317231"/>
            <a:ext cx="3429000" cy="223837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981AE6-334F-4B11-9D0A-EF2AFB286137}"/>
              </a:ext>
            </a:extLst>
          </p:cNvPr>
          <p:cNvSpPr>
            <a:spLocks noGrp="1"/>
          </p:cNvSpPr>
          <p:nvPr>
            <p:ph type="ctrTitle"/>
          </p:nvPr>
        </p:nvSpPr>
        <p:spPr>
          <a:xfrm>
            <a:off x="228600" y="1459897"/>
            <a:ext cx="8001000" cy="2593975"/>
          </a:xfrm>
        </p:spPr>
        <p:txBody>
          <a:bodyPr/>
          <a:lstStyle/>
          <a:p>
            <a:r>
              <a:rPr lang="en-US" dirty="0"/>
              <a:t>Introduction to HAES</a:t>
            </a:r>
          </a:p>
        </p:txBody>
      </p:sp>
      <p:pic>
        <p:nvPicPr>
          <p:cNvPr id="6" name="Picture 5">
            <a:extLst>
              <a:ext uri="{FF2B5EF4-FFF2-40B4-BE49-F238E27FC236}">
                <a16:creationId xmlns:a16="http://schemas.microsoft.com/office/drawing/2014/main" id="{8AC2E49B-65E7-4BC2-8017-59E503FCA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752022"/>
            <a:ext cx="3289300" cy="642238"/>
          </a:xfrm>
          <a:prstGeom prst="rect">
            <a:avLst/>
          </a:prstGeom>
        </p:spPr>
      </p:pic>
      <p:pic>
        <p:nvPicPr>
          <p:cNvPr id="7" name="Picture 6">
            <a:extLst>
              <a:ext uri="{FF2B5EF4-FFF2-40B4-BE49-F238E27FC236}">
                <a16:creationId xmlns:a16="http://schemas.microsoft.com/office/drawing/2014/main" id="{5649BC63-74A0-4043-A710-82CF639F7B34}"/>
              </a:ext>
            </a:extLst>
          </p:cNvPr>
          <p:cNvPicPr>
            <a:picLocks noChangeAspect="1"/>
          </p:cNvPicPr>
          <p:nvPr/>
        </p:nvPicPr>
        <p:blipFill>
          <a:blip r:embed="rId4"/>
          <a:stretch>
            <a:fillRect/>
          </a:stretch>
        </p:blipFill>
        <p:spPr>
          <a:xfrm>
            <a:off x="4114800" y="5560506"/>
            <a:ext cx="4114800" cy="1025271"/>
          </a:xfrm>
          <a:prstGeom prst="rect">
            <a:avLst/>
          </a:prstGeom>
        </p:spPr>
      </p:pic>
    </p:spTree>
    <p:extLst>
      <p:ext uri="{BB962C8B-B14F-4D97-AF65-F5344CB8AC3E}">
        <p14:creationId xmlns:p14="http://schemas.microsoft.com/office/powerpoint/2010/main" val="163520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609600"/>
            <a:ext cx="8229600" cy="1066800"/>
          </a:xfrm>
        </p:spPr>
        <p:txBody>
          <a:bodyPr/>
          <a:lstStyle/>
          <a:p>
            <a:pPr eaLnBrk="1" hangingPunct="1"/>
            <a:r>
              <a:rPr lang="en-US" dirty="0">
                <a:ea typeface="ＭＳ Ｐゴシック" panose="020B0600070205080204" pitchFamily="34" charset="-128"/>
              </a:rPr>
              <a:t>Health at Every Size</a:t>
            </a:r>
            <a:r>
              <a:rPr lang="en-US" baseline="30000" dirty="0">
                <a:ea typeface="ＭＳ Ｐゴシック" panose="020B0600070205080204" pitchFamily="34" charset="-128"/>
              </a:rPr>
              <a:t>®</a:t>
            </a:r>
          </a:p>
        </p:txBody>
      </p:sp>
      <p:sp>
        <p:nvSpPr>
          <p:cNvPr id="22531" name="Rectangle 3"/>
          <p:cNvSpPr>
            <a:spLocks noGrp="1" noChangeArrowheads="1"/>
          </p:cNvSpPr>
          <p:nvPr>
            <p:ph idx="1"/>
          </p:nvPr>
        </p:nvSpPr>
        <p:spPr>
          <a:xfrm>
            <a:off x="0" y="1676400"/>
            <a:ext cx="9144000" cy="4897438"/>
          </a:xfrm>
        </p:spPr>
        <p:txBody>
          <a:bodyPr>
            <a:normAutofit lnSpcReduction="10000"/>
          </a:bodyPr>
          <a:lstStyle/>
          <a:p>
            <a:pPr marL="282575" indent="-277813" eaLnBrk="1" hangingPunct="1">
              <a:lnSpc>
                <a:spcPct val="80000"/>
              </a:lnSpc>
              <a:buFontTx/>
              <a:buNone/>
            </a:pPr>
            <a:r>
              <a:rPr lang="en-US" sz="2400" b="1" i="1" dirty="0">
                <a:latin typeface="Calibri" panose="020F0502020204030204" pitchFamily="34" charset="0"/>
                <a:ea typeface="ＭＳ Ｐゴシック" panose="020B0600070205080204" pitchFamily="34" charset="-128"/>
                <a:cs typeface="Calibri" panose="020F0502020204030204" pitchFamily="34" charset="0"/>
              </a:rPr>
              <a:t>Health At Every Size</a:t>
            </a:r>
            <a:r>
              <a:rPr lang="en-US" sz="2400" dirty="0">
                <a:latin typeface="Calibri" panose="020F0502020204030204" pitchFamily="34" charset="0"/>
                <a:ea typeface="ＭＳ Ｐゴシック" panose="020B0600070205080204" pitchFamily="34" charset="-128"/>
                <a:cs typeface="Calibri" panose="020F0502020204030204" pitchFamily="34" charset="0"/>
              </a:rPr>
              <a:t>® </a:t>
            </a:r>
            <a:r>
              <a:rPr lang="en-US" sz="2400" b="1" i="1" dirty="0">
                <a:latin typeface="Calibri" panose="020F0502020204030204" pitchFamily="34" charset="0"/>
                <a:ea typeface="ＭＳ Ｐゴシック" panose="020B0600070205080204" pitchFamily="34" charset="-128"/>
                <a:cs typeface="Calibri" panose="020F0502020204030204" pitchFamily="34" charset="0"/>
              </a:rPr>
              <a:t>Basic Principles</a:t>
            </a:r>
          </a:p>
          <a:p>
            <a:pPr marL="282575" indent="-277813" eaLnBrk="1" hangingPunct="1">
              <a:lnSpc>
                <a:spcPct val="80000"/>
              </a:lnSpc>
              <a:buFontTx/>
              <a:buNone/>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400" dirty="0">
                <a:latin typeface="Calibri" panose="020F0502020204030204" pitchFamily="34" charset="0"/>
                <a:ea typeface="ＭＳ Ｐゴシック" panose="020B0600070205080204" pitchFamily="34" charset="-128"/>
                <a:cs typeface="Calibri" panose="020F0502020204030204" pitchFamily="34" charset="0"/>
              </a:rPr>
              <a:t>Accepting and respecting the diversity of body shapes and sizes.</a:t>
            </a:r>
          </a:p>
          <a:p>
            <a:pPr marL="282575" indent="-277813" eaLnBrk="1" hangingPunct="1">
              <a:lnSpc>
                <a:spcPct val="80000"/>
              </a:lnSpc>
              <a:buFontTx/>
              <a:buAutoNum type="arabicPeriod"/>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400" dirty="0">
                <a:latin typeface="Calibri" panose="020F0502020204030204" pitchFamily="34" charset="0"/>
                <a:ea typeface="ＭＳ Ｐゴシック" panose="020B0600070205080204" pitchFamily="34" charset="-128"/>
                <a:cs typeface="Calibri" panose="020F0502020204030204" pitchFamily="34" charset="0"/>
              </a:rPr>
              <a:t>Recognizing that health and well-being are multi-dimensional and that they include physical, social, spiritual, occupational, emotional, and intellectual aspects.</a:t>
            </a:r>
          </a:p>
          <a:p>
            <a:pPr marL="282575" indent="-277813" eaLnBrk="1" hangingPunct="1">
              <a:lnSpc>
                <a:spcPct val="80000"/>
              </a:lnSpc>
              <a:buFontTx/>
              <a:buAutoNum type="arabicPeriod"/>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400" dirty="0">
                <a:latin typeface="Calibri" panose="020F0502020204030204" pitchFamily="34" charset="0"/>
                <a:ea typeface="ＭＳ Ｐゴシック" panose="020B0600070205080204" pitchFamily="34" charset="-128"/>
                <a:cs typeface="Calibri" panose="020F0502020204030204" pitchFamily="34" charset="0"/>
              </a:rPr>
              <a:t>Promoting all aspects of health and well-being for people of all sizes.</a:t>
            </a:r>
          </a:p>
          <a:p>
            <a:pPr marL="282575" indent="-277813" eaLnBrk="1" hangingPunct="1">
              <a:lnSpc>
                <a:spcPct val="80000"/>
              </a:lnSpc>
              <a:buFontTx/>
              <a:buAutoNum type="arabicPeriod"/>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400" dirty="0">
                <a:latin typeface="Calibri" panose="020F0502020204030204" pitchFamily="34" charset="0"/>
                <a:ea typeface="ＭＳ Ｐゴシック" panose="020B0600070205080204" pitchFamily="34" charset="-128"/>
                <a:cs typeface="Calibri" panose="020F0502020204030204" pitchFamily="34" charset="0"/>
              </a:rPr>
              <a:t>Promoting eating in a manner which balances individual nutritional needs, hunger, satiety, appetite, and pleasure.</a:t>
            </a:r>
          </a:p>
          <a:p>
            <a:pPr marL="282575" indent="-277813" eaLnBrk="1" hangingPunct="1">
              <a:lnSpc>
                <a:spcPct val="80000"/>
              </a:lnSpc>
              <a:buFontTx/>
              <a:buAutoNum type="arabicPeriod"/>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400" dirty="0">
                <a:latin typeface="Calibri" panose="020F0502020204030204" pitchFamily="34" charset="0"/>
                <a:ea typeface="ＭＳ Ｐゴシック" panose="020B0600070205080204" pitchFamily="34" charset="-128"/>
                <a:cs typeface="Calibri" panose="020F0502020204030204" pitchFamily="34" charset="0"/>
              </a:rPr>
              <a:t>Promoting individually appropriate, enjoyable, life-enhancing physical activity, rather than exercise that is focused on a goal of weight loss. </a:t>
            </a:r>
          </a:p>
        </p:txBody>
      </p:sp>
    </p:spTree>
    <p:extLst>
      <p:ext uri="{BB962C8B-B14F-4D97-AF65-F5344CB8AC3E}">
        <p14:creationId xmlns:p14="http://schemas.microsoft.com/office/powerpoint/2010/main" val="3710049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Group 2"/>
          <p:cNvGraphicFramePr>
            <a:graphicFrameLocks noGrp="1"/>
          </p:cNvGraphicFramePr>
          <p:nvPr>
            <p:extLst>
              <p:ext uri="{D42A27DB-BD31-4B8C-83A1-F6EECF244321}">
                <p14:modId xmlns:p14="http://schemas.microsoft.com/office/powerpoint/2010/main" val="32337593"/>
              </p:ext>
            </p:extLst>
          </p:nvPr>
        </p:nvGraphicFramePr>
        <p:xfrm>
          <a:off x="-32825" y="914400"/>
          <a:ext cx="8686799" cy="4737285"/>
        </p:xfrm>
        <a:graphic>
          <a:graphicData uri="http://schemas.openxmlformats.org/drawingml/2006/table">
            <a:tbl>
              <a:tblPr/>
              <a:tblGrid>
                <a:gridCol w="2152481">
                  <a:extLst>
                    <a:ext uri="{9D8B030D-6E8A-4147-A177-3AD203B41FA5}">
                      <a16:colId xmlns:a16="http://schemas.microsoft.com/office/drawing/2014/main" val="20000"/>
                    </a:ext>
                  </a:extLst>
                </a:gridCol>
                <a:gridCol w="3074973">
                  <a:extLst>
                    <a:ext uri="{9D8B030D-6E8A-4147-A177-3AD203B41FA5}">
                      <a16:colId xmlns:a16="http://schemas.microsoft.com/office/drawing/2014/main" val="20001"/>
                    </a:ext>
                  </a:extLst>
                </a:gridCol>
                <a:gridCol w="3459345">
                  <a:extLst>
                    <a:ext uri="{9D8B030D-6E8A-4147-A177-3AD203B41FA5}">
                      <a16:colId xmlns:a16="http://schemas.microsoft.com/office/drawing/2014/main" val="20002"/>
                    </a:ext>
                  </a:extLst>
                </a:gridCol>
              </a:tblGrid>
              <a:tr h="5904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a typeface="ＭＳ Ｐゴシック" charset="-128"/>
                        <a:cs typeface="Arial" charset="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Diet Paradigm</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Non-Diet Paradigm</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87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Weight</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Achieve ideal weight</a:t>
                      </a:r>
                    </a:p>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Aim for 5-10% weight loss</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Body will seek its natural weight when individuals eat in response to cues</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04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Arial" charset="0"/>
                        </a:rPr>
                        <a:t>Hunger</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Attempt to suppress or ignore hunger (will power)</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Physical cues to eat are valuable and relied upon</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34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Exercise</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Exercise to lose weight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Listen to the body, seek play and natural movement- not connected to weight loss</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205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Food</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Good/bad, legal/illegal, should/shouldn’t etc.</a:t>
                      </a:r>
                    </a:p>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Quantity/quality determined by external source</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ALL food is acceptable</a:t>
                      </a:r>
                    </a:p>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Quantity/quality are determined by responding to physical cues (hunger/fullness, taste, well-being, blood glucose)</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036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128"/>
                          <a:cs typeface="Arial" charset="0"/>
                        </a:rPr>
                        <a:t>Self Esteem</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a:ln>
                            <a:noFill/>
                          </a:ln>
                          <a:solidFill>
                            <a:schemeClr val="tx1"/>
                          </a:solidFill>
                          <a:effectLst/>
                          <a:latin typeface="Arial" charset="0"/>
                          <a:ea typeface="ＭＳ Ｐゴシック" charset="-128"/>
                          <a:cs typeface="Arial" charset="0"/>
                        </a:rPr>
                        <a:t>Self-esteem will improve with weight loss (doesn’t happen though)</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ea typeface="ＭＳ Ｐゴシック" charset="-128"/>
                          <a:cs typeface="Arial" charset="0"/>
                        </a:rPr>
                        <a:t>Self-esteem will improve with self-determined eating/movement</a:t>
                      </a:r>
                    </a:p>
                    <a:p>
                      <a:pPr marL="166688" marR="0" lvl="0" indent="-166688" algn="l" defTabSz="914400" rtl="0" eaLnBrk="1" fontAlgn="base" latinLnBrk="0" hangingPunct="1">
                        <a:lnSpc>
                          <a:spcPct val="100000"/>
                        </a:lnSpc>
                        <a:spcBef>
                          <a:spcPct val="20000"/>
                        </a:spcBef>
                        <a:spcAft>
                          <a:spcPct val="0"/>
                        </a:spcAft>
                        <a:buClrTx/>
                        <a:buSzTx/>
                        <a:buFontTx/>
                        <a:buChar char="•"/>
                        <a:tabLst/>
                      </a:pPr>
                      <a:r>
                        <a:rPr kumimoji="0" lang="en-US" sz="1400" b="0" i="0" u="none" strike="noStrike" cap="none" normalizeH="0" baseline="0" dirty="0">
                          <a:ln>
                            <a:noFill/>
                          </a:ln>
                          <a:solidFill>
                            <a:schemeClr val="tx1"/>
                          </a:solidFill>
                          <a:effectLst/>
                          <a:latin typeface="Arial" charset="0"/>
                          <a:ea typeface="ＭＳ Ｐゴシック" charset="-128"/>
                          <a:cs typeface="Arial" charset="0"/>
                        </a:rPr>
                        <a:t>Bodies come in all sizes and are naturally beautiful</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19344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ea typeface="ＭＳ Ｐゴシック" panose="020B0600070205080204" pitchFamily="34" charset="-128"/>
              </a:rPr>
              <a:t>Research Behind HAES</a:t>
            </a:r>
          </a:p>
        </p:txBody>
      </p:sp>
      <p:sp>
        <p:nvSpPr>
          <p:cNvPr id="26627" name="Rectangle 3"/>
          <p:cNvSpPr>
            <a:spLocks noGrp="1" noChangeArrowheads="1"/>
          </p:cNvSpPr>
          <p:nvPr>
            <p:ph idx="1"/>
          </p:nvPr>
        </p:nvSpPr>
        <p:spPr/>
        <p:txBody>
          <a:bodyPr>
            <a:normAutofit/>
          </a:bodyPr>
          <a:lstStyle/>
          <a:p>
            <a:pPr eaLnBrk="1" hangingPunct="1">
              <a:lnSpc>
                <a:spcPct val="90000"/>
              </a:lnSpc>
            </a:pPr>
            <a:r>
              <a:rPr lang="en-US" sz="2800" dirty="0">
                <a:latin typeface="Calibri" panose="020F0502020204030204" pitchFamily="34" charset="0"/>
                <a:ea typeface="ＭＳ Ｐゴシック" panose="020B0600070205080204" pitchFamily="34" charset="-128"/>
                <a:cs typeface="Calibri" panose="020F0502020204030204" pitchFamily="34" charset="0"/>
              </a:rPr>
              <a:t>6 Randomized Controlled Trials</a:t>
            </a:r>
          </a:p>
          <a:p>
            <a:pPr lvl="1" eaLnBrk="1" hangingPunct="1">
              <a:lnSpc>
                <a:spcPct val="90000"/>
              </a:lnSpc>
            </a:pPr>
            <a:r>
              <a:rPr lang="en-US" sz="2800" dirty="0">
                <a:latin typeface="Calibri" panose="020F0502020204030204" pitchFamily="34" charset="0"/>
                <a:ea typeface="ＭＳ Ｐゴシック" panose="020B0600070205080204" pitchFamily="34" charset="-128"/>
                <a:cs typeface="Calibri" panose="020F0502020204030204" pitchFamily="34" charset="0"/>
              </a:rPr>
              <a:t>HAES/non-diet groups experienced improvements in </a:t>
            </a:r>
          </a:p>
          <a:p>
            <a:pPr lvl="2"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physiological measures (e.g. blood pressure, blood lipids)</a:t>
            </a:r>
          </a:p>
          <a:p>
            <a:pPr lvl="2"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health behaviors (e.g. physical activity, eating disorder pathology) </a:t>
            </a:r>
          </a:p>
          <a:p>
            <a:pPr lvl="2"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psychosocial outcomes (</a:t>
            </a:r>
            <a:r>
              <a:rPr lang="en-US" sz="2400" dirty="0" err="1">
                <a:latin typeface="Calibri" panose="020F0502020204030204" pitchFamily="34" charset="0"/>
                <a:ea typeface="ＭＳ Ｐゴシック" panose="020B0600070205080204" pitchFamily="34" charset="-128"/>
                <a:cs typeface="Calibri" panose="020F0502020204030204" pitchFamily="34" charset="0"/>
              </a:rPr>
              <a:t>e.g</a:t>
            </a:r>
            <a:r>
              <a:rPr lang="en-US" sz="2400" dirty="0">
                <a:latin typeface="Calibri" panose="020F0502020204030204" pitchFamily="34" charset="0"/>
                <a:ea typeface="ＭＳ Ｐゴシック" panose="020B0600070205080204" pitchFamily="34" charset="-128"/>
                <a:cs typeface="Calibri" panose="020F0502020204030204" pitchFamily="34" charset="0"/>
              </a:rPr>
              <a:t>, mood, self-esteem, body image)</a:t>
            </a:r>
          </a:p>
          <a:p>
            <a:pPr lvl="1" eaLnBrk="1" hangingPunct="1">
              <a:lnSpc>
                <a:spcPct val="90000"/>
              </a:lnSpc>
            </a:pPr>
            <a:r>
              <a:rPr lang="en-US" sz="2800" dirty="0">
                <a:latin typeface="Calibri" panose="020F0502020204030204" pitchFamily="34" charset="0"/>
                <a:ea typeface="ＭＳ Ｐゴシック" panose="020B0600070205080204" pitchFamily="34" charset="-128"/>
                <a:cs typeface="Calibri" panose="020F0502020204030204" pitchFamily="34" charset="0"/>
              </a:rPr>
              <a:t>No studies found adverse findings in the HAES/non-diet groups</a:t>
            </a:r>
          </a:p>
        </p:txBody>
      </p:sp>
      <p:sp>
        <p:nvSpPr>
          <p:cNvPr id="26628" name="Text Box 4"/>
          <p:cNvSpPr txBox="1">
            <a:spLocks noChangeArrowheads="1"/>
          </p:cNvSpPr>
          <p:nvPr/>
        </p:nvSpPr>
        <p:spPr bwMode="auto">
          <a:xfrm>
            <a:off x="228600" y="6096000"/>
            <a:ext cx="8686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50000"/>
              </a:spcBef>
              <a:buClrTx/>
              <a:buFontTx/>
              <a:buNone/>
            </a:pPr>
            <a:r>
              <a:rPr lang="en-US" sz="1400">
                <a:solidFill>
                  <a:srgbClr val="B2B2B2"/>
                </a:solidFill>
                <a:latin typeface="Arial" panose="020B0604020202020204" pitchFamily="34" charset="0"/>
                <a:cs typeface="Arial" panose="020B0604020202020204" pitchFamily="34" charset="0"/>
              </a:rPr>
              <a:t>Bacon et al, 2002; Bacon et al, 2005; Ciliska, 1998; Goodrick et al, 1998; Mesinger et al, 2009; Miller et al, 1993; Provencher et al, 2007; Provencher et al, 2009; Rapport et al, 2000; Tanco et al, 1998</a:t>
            </a:r>
          </a:p>
        </p:txBody>
      </p:sp>
    </p:spTree>
    <p:extLst>
      <p:ext uri="{BB962C8B-B14F-4D97-AF65-F5344CB8AC3E}">
        <p14:creationId xmlns:p14="http://schemas.microsoft.com/office/powerpoint/2010/main" val="4013812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anose="020B0600070205080204" pitchFamily="34" charset="-128"/>
              </a:rPr>
              <a:t>Research Behind HAES</a:t>
            </a:r>
          </a:p>
        </p:txBody>
      </p:sp>
      <p:sp>
        <p:nvSpPr>
          <p:cNvPr id="27651" name="Rectangle 3"/>
          <p:cNvSpPr>
            <a:spLocks noGrp="1" noChangeArrowheads="1"/>
          </p:cNvSpPr>
          <p:nvPr>
            <p:ph idx="1"/>
          </p:nvPr>
        </p:nvSpPr>
        <p:spPr/>
        <p:txBody>
          <a:bodyPr>
            <a:normAutofit/>
          </a:bodyPr>
          <a:lstStyle/>
          <a:p>
            <a:pPr eaLnBrk="1" hangingPunct="1">
              <a:lnSpc>
                <a:spcPct val="90000"/>
              </a:lnSpc>
              <a:spcAft>
                <a:spcPts val="600"/>
              </a:spcAft>
            </a:pPr>
            <a:r>
              <a:rPr lang="en-US" sz="3600">
                <a:latin typeface="Calibri" panose="020F0502020204030204" pitchFamily="34" charset="0"/>
                <a:ea typeface="ＭＳ Ｐゴシック" panose="020B0600070205080204" pitchFamily="34" charset="-128"/>
                <a:cs typeface="Calibri" panose="020F0502020204030204" pitchFamily="34" charset="0"/>
              </a:rPr>
              <a:t>Randomized Controlled Trial Spotlight</a:t>
            </a:r>
            <a:endParaRPr lang="en-US" sz="3200">
              <a:latin typeface="Calibri" panose="020F0502020204030204" pitchFamily="34" charset="0"/>
              <a:ea typeface="ＭＳ Ｐゴシック" panose="020B0600070205080204" pitchFamily="34" charset="-128"/>
              <a:cs typeface="Calibri" panose="020F0502020204030204" pitchFamily="34" charset="0"/>
            </a:endParaRPr>
          </a:p>
          <a:p>
            <a:pPr marL="819150" lvl="1" eaLnBrk="1" hangingPunct="1">
              <a:lnSpc>
                <a:spcPct val="90000"/>
              </a:lnSpc>
              <a:spcAft>
                <a:spcPts val="600"/>
              </a:spcAft>
            </a:pPr>
            <a:r>
              <a:rPr lang="en-US" sz="2800">
                <a:latin typeface="Calibri" panose="020F0502020204030204" pitchFamily="34" charset="0"/>
                <a:ea typeface="ＭＳ Ｐゴシック" panose="020B0600070205080204" pitchFamily="34" charset="-128"/>
                <a:cs typeface="Calibri" panose="020F0502020204030204" pitchFamily="34" charset="0"/>
              </a:rPr>
              <a:t>6-month randomized clinical trial</a:t>
            </a:r>
          </a:p>
          <a:p>
            <a:pPr marL="819150" lvl="1" eaLnBrk="1" hangingPunct="1">
              <a:lnSpc>
                <a:spcPct val="90000"/>
              </a:lnSpc>
              <a:spcAft>
                <a:spcPts val="600"/>
              </a:spcAft>
            </a:pPr>
            <a:r>
              <a:rPr lang="en-US" sz="2800">
                <a:latin typeface="Calibri" panose="020F0502020204030204" pitchFamily="34" charset="0"/>
                <a:ea typeface="ＭＳ Ｐゴシック" panose="020B0600070205080204" pitchFamily="34" charset="-128"/>
                <a:cs typeface="Calibri" panose="020F0502020204030204" pitchFamily="34" charset="0"/>
              </a:rPr>
              <a:t>HAES group vs. Diet group</a:t>
            </a:r>
          </a:p>
          <a:p>
            <a:pPr marL="819150" lvl="1" eaLnBrk="1" hangingPunct="1">
              <a:lnSpc>
                <a:spcPct val="90000"/>
              </a:lnSpc>
              <a:spcAft>
                <a:spcPts val="600"/>
              </a:spcAft>
            </a:pPr>
            <a:r>
              <a:rPr lang="en-US" sz="2800">
                <a:latin typeface="Calibri" panose="020F0502020204030204" pitchFamily="34" charset="0"/>
                <a:ea typeface="ＭＳ Ｐゴシック" panose="020B0600070205080204" pitchFamily="34" charset="-128"/>
                <a:cs typeface="Calibri" panose="020F0502020204030204" pitchFamily="34" charset="0"/>
              </a:rPr>
              <a:t>2 year follow-up</a:t>
            </a:r>
          </a:p>
          <a:p>
            <a:pPr marL="819150" lvl="1" eaLnBrk="1" hangingPunct="1">
              <a:lnSpc>
                <a:spcPct val="90000"/>
              </a:lnSpc>
              <a:spcAft>
                <a:spcPts val="600"/>
              </a:spcAft>
            </a:pPr>
            <a:r>
              <a:rPr lang="en-US" sz="2800">
                <a:latin typeface="Calibri" panose="020F0502020204030204" pitchFamily="34" charset="0"/>
                <a:ea typeface="ＭＳ Ｐゴシック" panose="020B0600070205080204" pitchFamily="34" charset="-128"/>
                <a:cs typeface="Calibri" panose="020F0502020204030204" pitchFamily="34" charset="0"/>
              </a:rPr>
              <a:t>White, obese, female chronic dieters 30-45 yrs</a:t>
            </a:r>
          </a:p>
          <a:p>
            <a:pPr marL="819150" lvl="1" eaLnBrk="1" hangingPunct="1">
              <a:lnSpc>
                <a:spcPct val="90000"/>
              </a:lnSpc>
              <a:spcAft>
                <a:spcPts val="600"/>
              </a:spcAft>
            </a:pPr>
            <a:r>
              <a:rPr lang="en-US" sz="2800">
                <a:latin typeface="Calibri" panose="020F0502020204030204" pitchFamily="34" charset="0"/>
                <a:ea typeface="ＭＳ Ｐゴシック" panose="020B0600070205080204" pitchFamily="34" charset="-128"/>
                <a:cs typeface="Calibri" panose="020F0502020204030204" pitchFamily="34" charset="0"/>
              </a:rPr>
              <a:t>N=39 per group to start </a:t>
            </a:r>
          </a:p>
          <a:p>
            <a:pPr marL="1428750" lvl="3" eaLnBrk="1" hangingPunct="1">
              <a:lnSpc>
                <a:spcPct val="90000"/>
              </a:lnSpc>
            </a:pPr>
            <a:endParaRPr lang="en-US" sz="180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7652" name="TextBox 3"/>
          <p:cNvSpPr txBox="1">
            <a:spLocks noChangeArrowheads="1"/>
          </p:cNvSpPr>
          <p:nvPr/>
        </p:nvSpPr>
        <p:spPr bwMode="auto">
          <a:xfrm>
            <a:off x="685800" y="6096000"/>
            <a:ext cx="723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ClrTx/>
              <a:buFontTx/>
              <a:buNone/>
            </a:pPr>
            <a:r>
              <a:rPr lang="en-US" sz="1800">
                <a:solidFill>
                  <a:srgbClr val="B2B2B2"/>
                </a:solidFill>
                <a:latin typeface="Arial" panose="020B0604020202020204" pitchFamily="34" charset="0"/>
                <a:cs typeface="Arial" panose="020B0604020202020204" pitchFamily="34" charset="0"/>
              </a:rPr>
              <a:t>Bacon et al, 2002; Bacon et al, 2005</a:t>
            </a:r>
            <a:endParaRPr 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059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0500" y="152400"/>
            <a:ext cx="8229600" cy="1066800"/>
          </a:xfrm>
        </p:spPr>
        <p:txBody>
          <a:bodyPr/>
          <a:lstStyle/>
          <a:p>
            <a:pPr eaLnBrk="1" hangingPunct="1"/>
            <a:r>
              <a:rPr lang="en-US" dirty="0">
                <a:ea typeface="ＭＳ Ｐゴシック" panose="020B0600070205080204" pitchFamily="34" charset="-128"/>
              </a:rPr>
              <a:t>Research Behind HAES</a:t>
            </a:r>
          </a:p>
        </p:txBody>
      </p:sp>
      <p:graphicFrame>
        <p:nvGraphicFramePr>
          <p:cNvPr id="32773" name="Group 5"/>
          <p:cNvGraphicFramePr>
            <a:graphicFrameLocks noGrp="1"/>
          </p:cNvGraphicFramePr>
          <p:nvPr>
            <p:extLst>
              <p:ext uri="{D42A27DB-BD31-4B8C-83A1-F6EECF244321}">
                <p14:modId xmlns:p14="http://schemas.microsoft.com/office/powerpoint/2010/main" val="3054860619"/>
              </p:ext>
            </p:extLst>
          </p:nvPr>
        </p:nvGraphicFramePr>
        <p:xfrm>
          <a:off x="152400" y="1269478"/>
          <a:ext cx="8153400" cy="4445522"/>
        </p:xfrm>
        <a:graphic>
          <a:graphicData uri="http://schemas.openxmlformats.org/drawingml/2006/table">
            <a:tbl>
              <a:tblPr/>
              <a:tblGrid>
                <a:gridCol w="1564794">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3870806">
                  <a:extLst>
                    <a:ext uri="{9D8B030D-6E8A-4147-A177-3AD203B41FA5}">
                      <a16:colId xmlns:a16="http://schemas.microsoft.com/office/drawing/2014/main" val="20002"/>
                    </a:ext>
                  </a:extLst>
                </a:gridCol>
              </a:tblGrid>
              <a:tr h="3424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Diet Group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Non-Diet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245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Intervention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Calorie restriction and food diaries</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Read food labels/fat grams</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Food Exchanges</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Exercise- ACSM guidelines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Body acceptance/self-worth</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Techniques to focus on internal cues vs. external cues</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Nutrition- effects of food choices on well-being</a:t>
                      </a:r>
                    </a:p>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Activity that allowed them to enjoy their bodies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11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76213" algn="l"/>
                        </a:tabLst>
                      </a:pPr>
                      <a:r>
                        <a:rPr kumimoji="0" lang="en-US" sz="1600" b="0" i="0" u="none" strike="noStrike" cap="none" normalizeH="0" baseline="0">
                          <a:ln>
                            <a:noFill/>
                          </a:ln>
                          <a:solidFill>
                            <a:schemeClr val="tx1"/>
                          </a:solidFill>
                          <a:effectLst/>
                          <a:latin typeface="Arial" charset="0"/>
                        </a:rPr>
                        <a:t>Results</a:t>
                      </a:r>
                    </a:p>
                    <a:p>
                      <a:pPr marL="0" marR="0" lvl="0" indent="0" algn="l" defTabSz="914400" rtl="0" eaLnBrk="1" fontAlgn="base" latinLnBrk="0" hangingPunct="1">
                        <a:lnSpc>
                          <a:spcPct val="100000"/>
                        </a:lnSpc>
                        <a:spcBef>
                          <a:spcPct val="20000"/>
                        </a:spcBef>
                        <a:spcAft>
                          <a:spcPct val="0"/>
                        </a:spcAft>
                        <a:buClrTx/>
                        <a:buSzTx/>
                        <a:buFontTx/>
                        <a:buNone/>
                        <a:tabLst>
                          <a:tab pos="176213" algn="l"/>
                        </a:tabLst>
                      </a:pPr>
                      <a:r>
                        <a:rPr kumimoji="0" lang="en-US" sz="1600" b="0" i="0" u="none" strike="noStrike" cap="none" normalizeH="0" baseline="0">
                          <a:ln>
                            <a:noFill/>
                          </a:ln>
                          <a:solidFill>
                            <a:schemeClr val="tx1"/>
                          </a:solidFill>
                          <a:effectLst/>
                          <a:latin typeface="Arial" charset="0"/>
                        </a:rPr>
                        <a:t>	Psych</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Char char="•"/>
                        <a:tabLst/>
                      </a:pPr>
                      <a:endParaRPr kumimoji="0" lang="en-US" sz="16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Increased cognitive restraint</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Char char="•"/>
                        <a:tabLst/>
                      </a:pPr>
                      <a:endParaRPr kumimoji="0" lang="en-US" sz="16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Decreased cognitive restraint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171">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76213" algn="l"/>
                        </a:tabLst>
                      </a:pPr>
                      <a:r>
                        <a:rPr kumimoji="0" lang="en-US" sz="1600" b="0" i="0" u="none" strike="noStrike" cap="none" normalizeH="0" baseline="0">
                          <a:ln>
                            <a:noFill/>
                          </a:ln>
                          <a:solidFill>
                            <a:schemeClr val="tx1"/>
                          </a:solidFill>
                          <a:effectLst/>
                          <a:latin typeface="Arial" charset="0"/>
                        </a:rPr>
                        <a:t>	Biochemical</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No sign changes at 2-year follow-up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Sign changes in Total Chol, LDL, Systolic BP at 2-year follow-up</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207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76213" algn="l"/>
                        </a:tabLst>
                      </a:pPr>
                      <a:r>
                        <a:rPr kumimoji="0" lang="en-US" sz="1600" b="0" i="0" u="none" strike="noStrike" cap="none" normalizeH="0" baseline="0">
                          <a:ln>
                            <a:noFill/>
                          </a:ln>
                          <a:solidFill>
                            <a:schemeClr val="tx1"/>
                          </a:solidFill>
                          <a:effectLst/>
                          <a:latin typeface="Arial" charset="0"/>
                        </a:rPr>
                        <a:t>	Drop Out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41% drop out rate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8% drop out rate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453">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76213" algn="l"/>
                        </a:tabLst>
                      </a:pPr>
                      <a:r>
                        <a:rPr kumimoji="0" lang="en-US" sz="1600" b="0" i="0" u="none" strike="noStrike" cap="none" normalizeH="0" baseline="0" dirty="0">
                          <a:ln>
                            <a:noFill/>
                          </a:ln>
                          <a:solidFill>
                            <a:schemeClr val="tx1"/>
                          </a:solidFill>
                          <a:effectLst/>
                          <a:latin typeface="Arial" charset="0"/>
                        </a:rPr>
                        <a:t>	Weight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a:ln>
                            <a:noFill/>
                          </a:ln>
                          <a:solidFill>
                            <a:schemeClr val="tx1"/>
                          </a:solidFill>
                          <a:effectLst/>
                          <a:latin typeface="Arial" charset="0"/>
                        </a:rPr>
                        <a:t>Lost weight, then gained</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69863" marR="0" lvl="0" indent="-169863" algn="l" defTabSz="914400" rtl="0" eaLnBrk="1" fontAlgn="base" latinLnBrk="0" hangingPunct="1">
                        <a:lnSpc>
                          <a:spcPct val="100000"/>
                        </a:lnSpc>
                        <a:spcBef>
                          <a:spcPct val="20000"/>
                        </a:spcBef>
                        <a:spcAft>
                          <a:spcPct val="0"/>
                        </a:spcAft>
                        <a:buClrTx/>
                        <a:buSzTx/>
                        <a:buFont typeface="Arial" charset="0"/>
                        <a:buChar char="•"/>
                        <a:tabLst/>
                      </a:pPr>
                      <a:r>
                        <a:rPr kumimoji="0" lang="en-US" sz="1600" b="0" i="0" u="none" strike="noStrike" cap="none" normalizeH="0" baseline="0" dirty="0">
                          <a:ln>
                            <a:noFill/>
                          </a:ln>
                          <a:solidFill>
                            <a:schemeClr val="tx1"/>
                          </a:solidFill>
                          <a:effectLst/>
                          <a:latin typeface="Arial" charset="0"/>
                        </a:rPr>
                        <a:t>Maintained weight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9729" name="TextBox 4"/>
          <p:cNvSpPr txBox="1">
            <a:spLocks noChangeArrowheads="1"/>
          </p:cNvSpPr>
          <p:nvPr/>
        </p:nvSpPr>
        <p:spPr bwMode="auto">
          <a:xfrm>
            <a:off x="685800" y="6491288"/>
            <a:ext cx="723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ClrTx/>
              <a:buFontTx/>
              <a:buNone/>
            </a:pPr>
            <a:r>
              <a:rPr lang="en-US" sz="1800">
                <a:solidFill>
                  <a:srgbClr val="B2B2B2"/>
                </a:solidFill>
                <a:latin typeface="Arial" panose="020B0604020202020204" pitchFamily="34" charset="0"/>
                <a:cs typeface="Arial" panose="020B0604020202020204" pitchFamily="34" charset="0"/>
              </a:rPr>
              <a:t>Bacon et al, 2002; Bacon et al, 2005</a:t>
            </a:r>
            <a:endParaRPr lang="en-US" sz="1800">
              <a:latin typeface="Arial" panose="020B0604020202020204" pitchFamily="34" charset="0"/>
              <a:cs typeface="Arial" panose="020B0604020202020204" pitchFamily="34" charset="0"/>
            </a:endParaRPr>
          </a:p>
        </p:txBody>
      </p:sp>
      <p:sp>
        <p:nvSpPr>
          <p:cNvPr id="29730" name="Text Box 4"/>
          <p:cNvSpPr txBox="1">
            <a:spLocks noChangeArrowheads="1"/>
          </p:cNvSpPr>
          <p:nvPr/>
        </p:nvSpPr>
        <p:spPr bwMode="auto">
          <a:xfrm>
            <a:off x="914400" y="57150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50000"/>
              </a:spcBef>
              <a:buClrTx/>
              <a:buFontTx/>
              <a:buNone/>
            </a:pPr>
            <a:r>
              <a:rPr lang="en-US" sz="2400" b="1">
                <a:solidFill>
                  <a:schemeClr val="accent1"/>
                </a:solidFill>
                <a:latin typeface="Arial" panose="020B0604020202020204" pitchFamily="34" charset="0"/>
                <a:cs typeface="Arial" panose="020B0604020202020204" pitchFamily="34" charset="0"/>
              </a:rPr>
              <a:t>What surprises you about this study?</a:t>
            </a:r>
          </a:p>
        </p:txBody>
      </p:sp>
    </p:spTree>
    <p:extLst>
      <p:ext uri="{BB962C8B-B14F-4D97-AF65-F5344CB8AC3E}">
        <p14:creationId xmlns:p14="http://schemas.microsoft.com/office/powerpoint/2010/main" val="343355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a:lstStyle/>
          <a:p>
            <a:r>
              <a:rPr lang="en-US" dirty="0">
                <a:ea typeface="ＭＳ Ｐゴシック" panose="020B0600070205080204" pitchFamily="34" charset="-128"/>
              </a:rPr>
              <a:t>The “War on Obesity”</a:t>
            </a:r>
          </a:p>
        </p:txBody>
      </p:sp>
      <p:sp>
        <p:nvSpPr>
          <p:cNvPr id="10243" name="Rectangle 3"/>
          <p:cNvSpPr>
            <a:spLocks noGrp="1"/>
          </p:cNvSpPr>
          <p:nvPr>
            <p:ph type="body" sz="half" idx="1"/>
          </p:nvPr>
        </p:nvSpPr>
        <p:spPr>
          <a:xfrm>
            <a:off x="304800" y="1371600"/>
            <a:ext cx="7772400" cy="4495800"/>
          </a:xfrm>
        </p:spPr>
        <p:txBody>
          <a:bodyPr>
            <a:normAutofit/>
          </a:bodyPr>
          <a:lstStyle/>
          <a:p>
            <a:r>
              <a:rPr lang="en-US" sz="2800" dirty="0">
                <a:latin typeface="Calibri" panose="020F0502020204030204" pitchFamily="34" charset="0"/>
                <a:ea typeface="ＭＳ Ｐゴシック" panose="020B0600070205080204" pitchFamily="34" charset="-128"/>
                <a:cs typeface="Calibri" panose="020F0502020204030204" pitchFamily="34" charset="0"/>
              </a:rPr>
              <a:t>"Obesity is the terror within," Richard Carmona said during a lecture at the University of South Carolina. "Unless we do something about it, the magnitude of the dilemma will dwarf 9-11 or any other terrorist attempt." </a:t>
            </a:r>
          </a:p>
          <a:p>
            <a:pPr>
              <a:buFont typeface="Georgia" panose="02040502050405020303" pitchFamily="18" charset="0"/>
              <a:buNone/>
            </a:pPr>
            <a:r>
              <a:rPr lang="en-US" sz="2800" dirty="0">
                <a:latin typeface="Calibri" panose="020F0502020204030204" pitchFamily="34" charset="0"/>
                <a:ea typeface="ＭＳ Ｐゴシック" panose="020B0600070205080204" pitchFamily="34" charset="-128"/>
                <a:cs typeface="Calibri" panose="020F0502020204030204" pitchFamily="34" charset="0"/>
              </a:rPr>
              <a:t>		-Richard Carmona (former Surgeon General)</a:t>
            </a:r>
          </a:p>
        </p:txBody>
      </p:sp>
      <p:pic>
        <p:nvPicPr>
          <p:cNvPr id="2050" name="Picture 2" descr="http://images.forbes.com/media/2010/12/03/1203_richard-carmona_485x3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304247"/>
            <a:ext cx="3095626" cy="217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606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28600" y="304800"/>
            <a:ext cx="8229600" cy="1066800"/>
          </a:xfrm>
          <a:prstGeom prst="rect">
            <a:avLst/>
          </a:prstGeom>
        </p:spPr>
        <p:txBody>
          <a:bodyPr anchor="ctr">
            <a:normAutofit/>
          </a:bodyPr>
          <a:lstStyle/>
          <a:p>
            <a:pPr eaLnBrk="1" fontAlgn="auto" hangingPunct="1">
              <a:spcAft>
                <a:spcPts val="0"/>
              </a:spcAft>
              <a:defRPr/>
            </a:pPr>
            <a:r>
              <a:rPr lang="en-US" sz="4000" dirty="0">
                <a:solidFill>
                  <a:schemeClr val="tx2"/>
                </a:solidFill>
                <a:latin typeface="+mj-lt"/>
                <a:ea typeface="+mj-ea"/>
                <a:cs typeface="+mj-cs"/>
              </a:rPr>
              <a:t>Research Behind HAES</a:t>
            </a:r>
          </a:p>
        </p:txBody>
      </p:sp>
      <p:pic>
        <p:nvPicPr>
          <p:cNvPr id="31747" name="Content Placeholder 10" descr="health at every size book cover.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453" y="1600200"/>
            <a:ext cx="7293493" cy="4800600"/>
          </a:xfrm>
        </p:spPr>
      </p:pic>
    </p:spTree>
    <p:extLst>
      <p:ext uri="{BB962C8B-B14F-4D97-AF65-F5344CB8AC3E}">
        <p14:creationId xmlns:p14="http://schemas.microsoft.com/office/powerpoint/2010/main" val="2015287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7" descr="Weight Science Article.tif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034" y="1600200"/>
            <a:ext cx="6060331" cy="4800600"/>
          </a:xfrm>
        </p:spPr>
      </p:pic>
      <p:sp>
        <p:nvSpPr>
          <p:cNvPr id="6" name="Rectangle 2"/>
          <p:cNvSpPr txBox="1">
            <a:spLocks noChangeArrowheads="1"/>
          </p:cNvSpPr>
          <p:nvPr/>
        </p:nvSpPr>
        <p:spPr>
          <a:xfrm>
            <a:off x="337004" y="228600"/>
            <a:ext cx="8229600" cy="1066800"/>
          </a:xfrm>
          <a:prstGeom prst="rect">
            <a:avLst/>
          </a:prstGeom>
        </p:spPr>
        <p:txBody>
          <a:bodyPr anchor="ctr">
            <a:normAutofit/>
          </a:bodyPr>
          <a:lstStyle/>
          <a:p>
            <a:pPr eaLnBrk="1" fontAlgn="auto" hangingPunct="1">
              <a:spcAft>
                <a:spcPts val="0"/>
              </a:spcAft>
              <a:defRPr/>
            </a:pPr>
            <a:r>
              <a:rPr lang="en-US" sz="4000" dirty="0">
                <a:solidFill>
                  <a:schemeClr val="tx2"/>
                </a:solidFill>
                <a:latin typeface="+mj-lt"/>
                <a:ea typeface="+mj-ea"/>
                <a:cs typeface="+mj-cs"/>
              </a:rPr>
              <a:t>Research Behind HAES</a:t>
            </a:r>
          </a:p>
        </p:txBody>
      </p:sp>
    </p:spTree>
    <p:extLst>
      <p:ext uri="{BB962C8B-B14F-4D97-AF65-F5344CB8AC3E}">
        <p14:creationId xmlns:p14="http://schemas.microsoft.com/office/powerpoint/2010/main" val="2263513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81000" y="838200"/>
            <a:ext cx="8229600" cy="1066800"/>
          </a:xfrm>
        </p:spPr>
        <p:txBody>
          <a:bodyPr/>
          <a:lstStyle/>
          <a:p>
            <a:pPr eaLnBrk="1" hangingPunct="1"/>
            <a:r>
              <a:rPr lang="en-US">
                <a:ea typeface="ＭＳ Ｐゴシック" panose="020B0600070205080204" pitchFamily="34" charset="-128"/>
              </a:rPr>
              <a:t>Myth: Fat Kills</a:t>
            </a:r>
          </a:p>
        </p:txBody>
      </p:sp>
      <p:sp>
        <p:nvSpPr>
          <p:cNvPr id="37891" name="Rectangle 3"/>
          <p:cNvSpPr>
            <a:spLocks noGrp="1" noChangeArrowheads="1"/>
          </p:cNvSpPr>
          <p:nvPr>
            <p:ph idx="1"/>
          </p:nvPr>
        </p:nvSpPr>
        <p:spPr>
          <a:xfrm>
            <a:off x="457200" y="1828800"/>
            <a:ext cx="8229600" cy="4324350"/>
          </a:xfrm>
        </p:spPr>
        <p:txBody>
          <a:bodyPr>
            <a:normAutofit fontScale="92500" lnSpcReduction="10000"/>
          </a:bodyPr>
          <a:lstStyle/>
          <a:p>
            <a:pPr eaLnBrk="1" hangingPunct="1">
              <a:lnSpc>
                <a:spcPct val="80000"/>
              </a:lnSpc>
              <a:spcAft>
                <a:spcPct val="30000"/>
              </a:spcAft>
            </a:pPr>
            <a:r>
              <a:rPr lang="en-US" sz="2400">
                <a:latin typeface="Calibri" panose="020F0502020204030204" pitchFamily="34" charset="0"/>
                <a:ea typeface="ＭＳ Ｐゴシック" panose="020B0600070205080204" pitchFamily="34" charset="-128"/>
                <a:cs typeface="Calibri" panose="020F0502020204030204" pitchFamily="34" charset="0"/>
              </a:rPr>
              <a:t>BMI only weakly predicts longevity (except at statistical extremes) </a:t>
            </a:r>
            <a:r>
              <a:rPr lang="en-US" sz="240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(Flegal et al, 2005) </a:t>
            </a:r>
          </a:p>
          <a:p>
            <a:pPr eaLnBrk="1" hangingPunct="1">
              <a:lnSpc>
                <a:spcPct val="80000"/>
              </a:lnSpc>
              <a:spcAft>
                <a:spcPct val="30000"/>
              </a:spcAft>
            </a:pPr>
            <a:r>
              <a:rPr lang="en-US" sz="2400">
                <a:latin typeface="Calibri" panose="020F0502020204030204" pitchFamily="34" charset="0"/>
                <a:ea typeface="ＭＳ Ｐゴシック" panose="020B0600070205080204" pitchFamily="34" charset="-128"/>
                <a:cs typeface="Calibri" panose="020F0502020204030204" pitchFamily="34" charset="0"/>
              </a:rPr>
              <a:t>People who are overweight or moderately obese live at least as long as normal weight people, and often longer </a:t>
            </a:r>
            <a:r>
              <a:rPr lang="en-US" sz="240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(Flegal et al, 2005; Durazo-Arvizu et al, 1998; Trojano et al, 1996)</a:t>
            </a:r>
          </a:p>
          <a:p>
            <a:pPr eaLnBrk="1" hangingPunct="1">
              <a:lnSpc>
                <a:spcPct val="80000"/>
              </a:lnSpc>
              <a:spcAft>
                <a:spcPct val="30000"/>
              </a:spcAft>
            </a:pPr>
            <a:r>
              <a:rPr lang="en-US" sz="2400">
                <a:latin typeface="Calibri" panose="020F0502020204030204" pitchFamily="34" charset="0"/>
                <a:ea typeface="ＭＳ Ｐゴシック" panose="020B0600070205080204" pitchFamily="34" charset="-128"/>
                <a:cs typeface="Calibri" panose="020F0502020204030204" pitchFamily="34" charset="0"/>
              </a:rPr>
              <a:t>National Health and Nutrition Examination Surveys I, II, and III- greatest longevity was in the overweight category </a:t>
            </a:r>
            <a:r>
              <a:rPr lang="en-US" sz="240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(Flegal et al, 2005) </a:t>
            </a:r>
          </a:p>
          <a:p>
            <a:pPr eaLnBrk="1" hangingPunct="1">
              <a:lnSpc>
                <a:spcPct val="80000"/>
              </a:lnSpc>
              <a:spcAft>
                <a:spcPct val="30000"/>
              </a:spcAft>
            </a:pPr>
            <a:r>
              <a:rPr lang="en-US" sz="2400">
                <a:latin typeface="Calibri" panose="020F0502020204030204" pitchFamily="34" charset="0"/>
                <a:ea typeface="ＭＳ Ｐゴシック" panose="020B0600070205080204" pitchFamily="34" charset="-128"/>
                <a:cs typeface="Calibri" panose="020F0502020204030204" pitchFamily="34" charset="0"/>
              </a:rPr>
              <a:t>Comprehensive review of the research pooled data for over 350,000 subjects from 26 studies </a:t>
            </a:r>
            <a:r>
              <a:rPr lang="en-US" sz="240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(McGee, 2005)</a:t>
            </a:r>
          </a:p>
          <a:p>
            <a:pPr lvl="1" eaLnBrk="1" hangingPunct="1">
              <a:lnSpc>
                <a:spcPct val="80000"/>
              </a:lnSpc>
              <a:spcAft>
                <a:spcPct val="30000"/>
              </a:spcAft>
            </a:pPr>
            <a:r>
              <a:rPr lang="en-US" sz="2000">
                <a:latin typeface="Calibri" panose="020F0502020204030204" pitchFamily="34" charset="0"/>
                <a:ea typeface="ＭＳ Ｐゴシック" panose="020B0600070205080204" pitchFamily="34" charset="-128"/>
                <a:cs typeface="Calibri" panose="020F0502020204030204" pitchFamily="34" charset="0"/>
              </a:rPr>
              <a:t>overweight is associated with greater longevity than normal weight</a:t>
            </a:r>
          </a:p>
          <a:p>
            <a:pPr lvl="1" eaLnBrk="1" hangingPunct="1">
              <a:lnSpc>
                <a:spcPct val="80000"/>
              </a:lnSpc>
              <a:spcAft>
                <a:spcPct val="30000"/>
              </a:spcAft>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80000"/>
              </a:lnSpc>
              <a:spcAft>
                <a:spcPct val="30000"/>
              </a:spcAft>
            </a:pPr>
            <a:r>
              <a:rPr lang="en-US" sz="3000" b="1">
                <a:solidFill>
                  <a:schemeClr val="accent1"/>
                </a:solidFill>
                <a:latin typeface="Calibri" panose="020F0502020204030204" pitchFamily="34" charset="0"/>
                <a:ea typeface="ＭＳ Ｐゴシック" panose="020B0600070205080204" pitchFamily="34" charset="-128"/>
                <a:cs typeface="Calibri" panose="020F0502020204030204" pitchFamily="34" charset="0"/>
              </a:rPr>
              <a:t>What are your thoughts on the above statistics?</a:t>
            </a:r>
          </a:p>
        </p:txBody>
      </p:sp>
      <p:pic>
        <p:nvPicPr>
          <p:cNvPr id="1026" name="Picture 2" descr="http://www.lindabacon.org/welcome/wp-content/uploads/2012/12/linda-book-health-at-every-size.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228600"/>
            <a:ext cx="1265720" cy="164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9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ea typeface="ＭＳ Ｐゴシック" panose="020B0600070205080204" pitchFamily="34" charset="-128"/>
              </a:rPr>
              <a:t>Myth: Obesity Causes Diseases</a:t>
            </a:r>
          </a:p>
        </p:txBody>
      </p:sp>
      <p:sp>
        <p:nvSpPr>
          <p:cNvPr id="38915" name="Rectangle 3"/>
          <p:cNvSpPr>
            <a:spLocks noGrp="1" noChangeArrowheads="1"/>
          </p:cNvSpPr>
          <p:nvPr>
            <p:ph idx="1"/>
          </p:nvPr>
        </p:nvSpPr>
        <p:spPr/>
        <p:txBody>
          <a:bodyPr/>
          <a:lstStyle/>
          <a:p>
            <a:pPr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Obesity is </a:t>
            </a:r>
            <a:r>
              <a:rPr lang="en-US" sz="2400" u="sng" dirty="0">
                <a:latin typeface="Calibri" panose="020F0502020204030204" pitchFamily="34" charset="0"/>
                <a:ea typeface="ＭＳ Ｐゴシック" panose="020B0600070205080204" pitchFamily="34" charset="-128"/>
                <a:cs typeface="Calibri" panose="020F0502020204030204" pitchFamily="34" charset="0"/>
              </a:rPr>
              <a:t>associated</a:t>
            </a:r>
            <a:r>
              <a:rPr lang="en-US" sz="2400" dirty="0">
                <a:latin typeface="Calibri" panose="020F0502020204030204" pitchFamily="34" charset="0"/>
                <a:ea typeface="ＭＳ Ｐゴシック" panose="020B0600070205080204" pitchFamily="34" charset="-128"/>
                <a:cs typeface="Calibri" panose="020F0502020204030204" pitchFamily="34" charset="0"/>
              </a:rPr>
              <a:t> with this, that, and the other thing:</a:t>
            </a:r>
          </a:p>
          <a:p>
            <a:pPr eaLnBrk="1" hangingPunct="1">
              <a:lnSpc>
                <a:spcPct val="90000"/>
              </a:lnSpc>
            </a:pPr>
            <a:endParaRPr lang="en-US" sz="2400" dirty="0">
              <a:latin typeface="Calibri" panose="020F0502020204030204" pitchFamily="34" charset="0"/>
              <a:ea typeface="ＭＳ Ｐゴシック" panose="020B0600070205080204" pitchFamily="34" charset="-128"/>
              <a:cs typeface="Calibri" panose="020F0502020204030204" pitchFamily="34" charset="0"/>
            </a:endParaRPr>
          </a:p>
          <a:p>
            <a:pPr lvl="1" eaLnBrk="1" hangingPunct="1">
              <a:lnSpc>
                <a:spcPct val="90000"/>
              </a:lnSpc>
            </a:pPr>
            <a:r>
              <a:rPr lang="en-US" sz="2200" dirty="0">
                <a:latin typeface="Calibri" panose="020F0502020204030204" pitchFamily="34" charset="0"/>
                <a:ea typeface="ＭＳ Ｐゴシック" panose="020B0600070205080204" pitchFamily="34" charset="-128"/>
                <a:cs typeface="Calibri" panose="020F0502020204030204" pitchFamily="34" charset="0"/>
              </a:rPr>
              <a:t>Brainstorm!</a:t>
            </a:r>
          </a:p>
          <a:p>
            <a:pPr lvl="1" eaLnBrk="1" hangingPunct="1">
              <a:lnSpc>
                <a:spcPct val="90000"/>
              </a:lnSpc>
            </a:pPr>
            <a:endParaRPr lang="en-US" sz="2000" dirty="0">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4" name="Picture 2" descr="http://www.lindabacon.org/welcome/wp-content/uploads/2012/12/linda-book-health-at-every-size.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971800"/>
            <a:ext cx="1265720" cy="164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9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381000" y="304800"/>
            <a:ext cx="7772400" cy="1143000"/>
          </a:xfrm>
        </p:spPr>
        <p:txBody>
          <a:bodyPr>
            <a:normAutofit/>
          </a:bodyPr>
          <a:lstStyle/>
          <a:p>
            <a:pPr eaLnBrk="1" hangingPunct="1"/>
            <a:r>
              <a:rPr lang="en-US" dirty="0">
                <a:ea typeface="ＭＳ Ｐゴシック" panose="020B0600070205080204" pitchFamily="34" charset="-128"/>
              </a:rPr>
              <a:t>Myth: Obesity Causes Diseases</a:t>
            </a:r>
          </a:p>
        </p:txBody>
      </p:sp>
      <p:sp>
        <p:nvSpPr>
          <p:cNvPr id="40963" name="Rectangle 3"/>
          <p:cNvSpPr>
            <a:spLocks noGrp="1" noChangeArrowheads="1"/>
          </p:cNvSpPr>
          <p:nvPr>
            <p:ph idx="4294967295"/>
          </p:nvPr>
        </p:nvSpPr>
        <p:spPr>
          <a:xfrm>
            <a:off x="228600" y="1447800"/>
            <a:ext cx="7772400" cy="4572000"/>
          </a:xfrm>
        </p:spPr>
        <p:txBody>
          <a:bodyPr/>
          <a:lstStyle/>
          <a:p>
            <a:pPr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Association vs. causation</a:t>
            </a:r>
          </a:p>
          <a:p>
            <a:pPr eaLnBrk="1" hangingPunct="1">
              <a:lnSpc>
                <a:spcPct val="90000"/>
              </a:lnSpc>
            </a:pPr>
            <a:r>
              <a:rPr lang="en-US" sz="2400" dirty="0">
                <a:latin typeface="Calibri" panose="020F0502020204030204" pitchFamily="34" charset="0"/>
                <a:ea typeface="ＭＳ Ｐゴシック" panose="020B0600070205080204" pitchFamily="34" charset="-128"/>
                <a:cs typeface="Calibri" panose="020F0502020204030204" pitchFamily="34" charset="0"/>
              </a:rPr>
              <a:t>Epidemiologic studies don’t control for:</a:t>
            </a:r>
          </a:p>
          <a:p>
            <a:pPr lvl="1" eaLnBrk="1" hangingPunct="1">
              <a:lnSpc>
                <a:spcPct val="90000"/>
              </a:lnSpc>
            </a:pPr>
            <a:r>
              <a:rPr lang="en-US" sz="2000" dirty="0">
                <a:latin typeface="Calibri" panose="020F0502020204030204" pitchFamily="34" charset="0"/>
                <a:ea typeface="ＭＳ Ｐゴシック" panose="020B0600070205080204" pitchFamily="34" charset="-128"/>
                <a:cs typeface="Calibri" panose="020F0502020204030204" pitchFamily="34" charset="0"/>
              </a:rPr>
              <a:t>Fitness/activity</a:t>
            </a:r>
          </a:p>
          <a:p>
            <a:pPr lvl="1" eaLnBrk="1" hangingPunct="1">
              <a:lnSpc>
                <a:spcPct val="90000"/>
              </a:lnSpc>
            </a:pPr>
            <a:r>
              <a:rPr lang="en-US" sz="2000" dirty="0">
                <a:latin typeface="Calibri" panose="020F0502020204030204" pitchFamily="34" charset="0"/>
                <a:ea typeface="ＭＳ Ｐゴシック" panose="020B0600070205080204" pitchFamily="34" charset="-128"/>
                <a:cs typeface="Calibri" panose="020F0502020204030204" pitchFamily="34" charset="0"/>
              </a:rPr>
              <a:t>Nutrient intake</a:t>
            </a:r>
          </a:p>
          <a:p>
            <a:pPr lvl="1" eaLnBrk="1" hangingPunct="1">
              <a:lnSpc>
                <a:spcPct val="90000"/>
              </a:lnSpc>
            </a:pPr>
            <a:r>
              <a:rPr lang="en-US" sz="2000" dirty="0">
                <a:latin typeface="Calibri" panose="020F0502020204030204" pitchFamily="34" charset="0"/>
                <a:ea typeface="ＭＳ Ｐゴシック" panose="020B0600070205080204" pitchFamily="34" charset="-128"/>
                <a:cs typeface="Calibri" panose="020F0502020204030204" pitchFamily="34" charset="0"/>
              </a:rPr>
              <a:t>Socioeconomic status</a:t>
            </a:r>
          </a:p>
          <a:p>
            <a:pPr lvl="1" eaLnBrk="1" hangingPunct="1">
              <a:lnSpc>
                <a:spcPct val="90000"/>
              </a:lnSpc>
            </a:pPr>
            <a:r>
              <a:rPr lang="en-US" sz="2000" dirty="0">
                <a:latin typeface="Calibri" panose="020F0502020204030204" pitchFamily="34" charset="0"/>
                <a:ea typeface="ＭＳ Ｐゴシック" panose="020B0600070205080204" pitchFamily="34" charset="-128"/>
                <a:cs typeface="Calibri" panose="020F0502020204030204" pitchFamily="34" charset="0"/>
              </a:rPr>
              <a:t>Body Image (perceived discrimination poses a threat to health) </a:t>
            </a:r>
            <a:r>
              <a:rPr lang="en-US" sz="20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(Williams et al, 2003;</a:t>
            </a:r>
            <a:r>
              <a:rPr lang="en-US" sz="2000" dirty="0">
                <a:latin typeface="Calibri" panose="020F0502020204030204" pitchFamily="34" charset="0"/>
                <a:ea typeface="ＭＳ Ｐゴシック" panose="020B0600070205080204" pitchFamily="34" charset="-128"/>
                <a:cs typeface="Calibri" panose="020F0502020204030204" pitchFamily="34" charset="0"/>
              </a:rPr>
              <a:t> </a:t>
            </a:r>
            <a:r>
              <a:rPr lang="en-US" sz="20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Schafer and Ferraro, 2011)</a:t>
            </a:r>
          </a:p>
          <a:p>
            <a:pPr lvl="1" eaLnBrk="1" hangingPunct="1">
              <a:lnSpc>
                <a:spcPct val="90000"/>
              </a:lnSpc>
            </a:pPr>
            <a:r>
              <a:rPr lang="en-US" sz="2000" dirty="0">
                <a:latin typeface="Calibri" panose="020F0502020204030204" pitchFamily="34" charset="0"/>
                <a:ea typeface="ＭＳ Ｐゴシック" panose="020B0600070205080204" pitchFamily="34" charset="-128"/>
                <a:cs typeface="Calibri" panose="020F0502020204030204" pitchFamily="34" charset="0"/>
              </a:rPr>
              <a:t>Weight cycling which is associated with </a:t>
            </a:r>
            <a:r>
              <a:rPr lang="en-US" sz="20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a:t>
            </a:r>
            <a:r>
              <a:rPr lang="en-US" sz="2000" dirty="0" err="1">
                <a:solidFill>
                  <a:srgbClr val="B2B2B2"/>
                </a:solidFill>
                <a:latin typeface="Calibri" panose="020F0502020204030204" pitchFamily="34" charset="0"/>
                <a:ea typeface="ＭＳ Ｐゴシック" panose="020B0600070205080204" pitchFamily="34" charset="-128"/>
                <a:cs typeface="Calibri" panose="020F0502020204030204" pitchFamily="34" charset="0"/>
              </a:rPr>
              <a:t>Montani</a:t>
            </a:r>
            <a:r>
              <a:rPr lang="en-US" sz="20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 et al, 2006)</a:t>
            </a:r>
          </a:p>
          <a:p>
            <a:pPr lvl="2" eaLnBrk="1" hangingPunct="1">
              <a:lnSpc>
                <a:spcPct val="90000"/>
              </a:lnSpc>
            </a:pPr>
            <a:r>
              <a:rPr lang="en-US" sz="1800" dirty="0">
                <a:latin typeface="Calibri" panose="020F0502020204030204" pitchFamily="34" charset="0"/>
                <a:ea typeface="ＭＳ Ｐゴシック" panose="020B0600070205080204" pitchFamily="34" charset="-128"/>
                <a:cs typeface="Calibri" panose="020F0502020204030204" pitchFamily="34" charset="0"/>
              </a:rPr>
              <a:t>Inflammation</a:t>
            </a:r>
          </a:p>
          <a:p>
            <a:pPr lvl="2" eaLnBrk="1" hangingPunct="1">
              <a:lnSpc>
                <a:spcPct val="90000"/>
              </a:lnSpc>
            </a:pPr>
            <a:r>
              <a:rPr lang="en-US" sz="1800" dirty="0">
                <a:latin typeface="Calibri" panose="020F0502020204030204" pitchFamily="34" charset="0"/>
                <a:ea typeface="ＭＳ Ｐゴシック" panose="020B0600070205080204" pitchFamily="34" charset="-128"/>
                <a:cs typeface="Calibri" panose="020F0502020204030204" pitchFamily="34" charset="0"/>
              </a:rPr>
              <a:t>Hypertension</a:t>
            </a:r>
          </a:p>
          <a:p>
            <a:pPr lvl="2" eaLnBrk="1" hangingPunct="1">
              <a:lnSpc>
                <a:spcPct val="90000"/>
              </a:lnSpc>
            </a:pPr>
            <a:r>
              <a:rPr lang="en-US" sz="1800" dirty="0">
                <a:latin typeface="Calibri" panose="020F0502020204030204" pitchFamily="34" charset="0"/>
                <a:ea typeface="ＭＳ Ｐゴシック" panose="020B0600070205080204" pitchFamily="34" charset="-128"/>
                <a:cs typeface="Calibri" panose="020F0502020204030204" pitchFamily="34" charset="0"/>
              </a:rPr>
              <a:t>Insulin resistance</a:t>
            </a:r>
          </a:p>
          <a:p>
            <a:pPr lvl="2" eaLnBrk="1" hangingPunct="1">
              <a:lnSpc>
                <a:spcPct val="90000"/>
              </a:lnSpc>
            </a:pPr>
            <a:r>
              <a:rPr lang="en-US" sz="1800" dirty="0">
                <a:latin typeface="Calibri" panose="020F0502020204030204" pitchFamily="34" charset="0"/>
                <a:ea typeface="ＭＳ Ｐゴシック" panose="020B0600070205080204" pitchFamily="34" charset="-128"/>
                <a:cs typeface="Calibri" panose="020F0502020204030204" pitchFamily="34" charset="0"/>
              </a:rPr>
              <a:t>Hyperlipidemia</a:t>
            </a:r>
          </a:p>
          <a:p>
            <a:pPr lvl="1" eaLnBrk="1" hangingPunct="1">
              <a:lnSpc>
                <a:spcPct val="90000"/>
              </a:lnSpc>
            </a:pPr>
            <a:endParaRPr lang="en-US" sz="2000" dirty="0">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219200"/>
            <a:ext cx="1262063"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493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sz="2900">
                <a:ea typeface="ＭＳ Ｐゴシック" panose="020B0600070205080204" pitchFamily="34" charset="-128"/>
              </a:rPr>
              <a:t>Yes, but doesn’t weight loss improve blood pressure, cholesterol, blood sugars, etc?</a:t>
            </a:r>
          </a:p>
        </p:txBody>
      </p:sp>
      <p:sp>
        <p:nvSpPr>
          <p:cNvPr id="41987" name="Rectangle 3"/>
          <p:cNvSpPr>
            <a:spLocks noGrp="1" noChangeArrowheads="1"/>
          </p:cNvSpPr>
          <p:nvPr>
            <p:ph idx="1"/>
          </p:nvPr>
        </p:nvSpPr>
        <p:spPr>
          <a:xfrm>
            <a:off x="304800" y="1600200"/>
            <a:ext cx="7620000" cy="4800600"/>
          </a:xfrm>
        </p:spPr>
        <p:txBody>
          <a:bodyPr>
            <a:normAutofit/>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Short-term weight loss does improve health measures</a:t>
            </a:r>
          </a:p>
          <a:p>
            <a:pPr lvl="1" eaLnBrk="1" hangingPunct="1"/>
            <a:r>
              <a:rPr lang="en-US" sz="2400" dirty="0">
                <a:latin typeface="Calibri" panose="020F0502020204030204" pitchFamily="34" charset="0"/>
                <a:ea typeface="ＭＳ Ｐゴシック" panose="020B0600070205080204" pitchFamily="34" charset="-128"/>
                <a:cs typeface="Calibri" panose="020F0502020204030204" pitchFamily="34" charset="0"/>
              </a:rPr>
              <a:t>Do health measures improve because of the </a:t>
            </a:r>
            <a:r>
              <a:rPr lang="en-US" sz="2400" b="1" dirty="0">
                <a:latin typeface="Calibri" panose="020F0502020204030204" pitchFamily="34" charset="0"/>
                <a:ea typeface="ＭＳ Ｐゴシック" panose="020B0600070205080204" pitchFamily="34" charset="-128"/>
                <a:cs typeface="Calibri" panose="020F0502020204030204" pitchFamily="34" charset="0"/>
              </a:rPr>
              <a:t>weight</a:t>
            </a:r>
            <a:r>
              <a:rPr lang="en-US" sz="2400" dirty="0">
                <a:latin typeface="Calibri" panose="020F0502020204030204" pitchFamily="34" charset="0"/>
                <a:ea typeface="ＭＳ Ｐゴシック" panose="020B0600070205080204" pitchFamily="34" charset="-128"/>
                <a:cs typeface="Calibri" panose="020F0502020204030204" pitchFamily="34" charset="0"/>
              </a:rPr>
              <a:t> or the </a:t>
            </a:r>
            <a:r>
              <a:rPr lang="en-US" sz="2400" b="1" dirty="0">
                <a:latin typeface="Calibri" panose="020F0502020204030204" pitchFamily="34" charset="0"/>
                <a:ea typeface="ＭＳ Ｐゴシック" panose="020B0600070205080204" pitchFamily="34" charset="-128"/>
                <a:cs typeface="Calibri" panose="020F0502020204030204" pitchFamily="34" charset="0"/>
              </a:rPr>
              <a:t>behavior changes</a:t>
            </a:r>
            <a:r>
              <a:rPr lang="en-US" sz="2400" dirty="0">
                <a:latin typeface="Calibri" panose="020F0502020204030204" pitchFamily="34" charset="0"/>
                <a:ea typeface="ＭＳ Ｐゴシック" panose="020B0600070205080204" pitchFamily="34" charset="-128"/>
                <a:cs typeface="Calibri" panose="020F0502020204030204" pitchFamily="34" charset="0"/>
              </a:rPr>
              <a:t> that were made?</a:t>
            </a:r>
          </a:p>
          <a:p>
            <a:pPr lvl="1" eaLnBrk="1" hangingPunct="1"/>
            <a:r>
              <a:rPr lang="en-US" sz="2400" dirty="0">
                <a:latin typeface="Calibri" panose="020F0502020204030204" pitchFamily="34" charset="0"/>
                <a:ea typeface="ＭＳ Ｐゴシック" panose="020B0600070205080204" pitchFamily="34" charset="-128"/>
                <a:cs typeface="Calibri" panose="020F0502020204030204" pitchFamily="34" charset="0"/>
              </a:rPr>
              <a:t>Liposuction study </a:t>
            </a:r>
            <a:r>
              <a:rPr lang="en-US" sz="24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(Klein et al, 2004)</a:t>
            </a:r>
            <a:r>
              <a:rPr lang="en-US" sz="2400" dirty="0">
                <a:latin typeface="Calibri" panose="020F0502020204030204" pitchFamily="34" charset="0"/>
                <a:ea typeface="ＭＳ Ｐゴシック" panose="020B0600070205080204" pitchFamily="34" charset="-128"/>
                <a:cs typeface="Calibri" panose="020F0502020204030204" pitchFamily="34" charset="0"/>
              </a:rPr>
              <a:t> found that after 23 </a:t>
            </a:r>
            <a:r>
              <a:rPr lang="en-US" sz="2400" dirty="0" err="1">
                <a:latin typeface="Calibri" panose="020F0502020204030204" pitchFamily="34" charset="0"/>
                <a:ea typeface="ＭＳ Ｐゴシック" panose="020B0600070205080204" pitchFamily="34" charset="-128"/>
                <a:cs typeface="Calibri" panose="020F0502020204030204" pitchFamily="34" charset="0"/>
              </a:rPr>
              <a:t>lbs</a:t>
            </a:r>
            <a:r>
              <a:rPr lang="en-US" sz="2400" dirty="0">
                <a:latin typeface="Calibri" panose="020F0502020204030204" pitchFamily="34" charset="0"/>
                <a:ea typeface="ＭＳ Ｐゴシック" panose="020B0600070205080204" pitchFamily="34" charset="-128"/>
                <a:cs typeface="Calibri" panose="020F0502020204030204" pitchFamily="34" charset="0"/>
              </a:rPr>
              <a:t> were removed, there were no improvements in </a:t>
            </a:r>
          </a:p>
          <a:p>
            <a:pPr lvl="2" eaLnBrk="1" hangingPunct="1"/>
            <a:r>
              <a:rPr lang="en-US" sz="2000" dirty="0">
                <a:latin typeface="Calibri" panose="020F0502020204030204" pitchFamily="34" charset="0"/>
                <a:ea typeface="ＭＳ Ｐゴシック" panose="020B0600070205080204" pitchFamily="34" charset="-128"/>
                <a:cs typeface="Calibri" panose="020F0502020204030204" pitchFamily="34" charset="0"/>
              </a:rPr>
              <a:t>blood pressure</a:t>
            </a:r>
          </a:p>
          <a:p>
            <a:pPr lvl="2" eaLnBrk="1" hangingPunct="1"/>
            <a:r>
              <a:rPr lang="en-US" sz="2000" dirty="0">
                <a:latin typeface="Calibri" panose="020F0502020204030204" pitchFamily="34" charset="0"/>
                <a:ea typeface="ＭＳ Ｐゴシック" panose="020B0600070205080204" pitchFamily="34" charset="-128"/>
                <a:cs typeface="Calibri" panose="020F0502020204030204" pitchFamily="34" charset="0"/>
              </a:rPr>
              <a:t>triglycerides</a:t>
            </a:r>
          </a:p>
          <a:p>
            <a:pPr lvl="2" eaLnBrk="1" hangingPunct="1"/>
            <a:r>
              <a:rPr lang="en-US" sz="2000" dirty="0">
                <a:latin typeface="Calibri" panose="020F0502020204030204" pitchFamily="34" charset="0"/>
                <a:ea typeface="ＭＳ Ｐゴシック" panose="020B0600070205080204" pitchFamily="34" charset="-128"/>
                <a:cs typeface="Calibri" panose="020F0502020204030204" pitchFamily="34" charset="0"/>
              </a:rPr>
              <a:t>cholesterol</a:t>
            </a:r>
          </a:p>
          <a:p>
            <a:pPr lvl="2" eaLnBrk="1" hangingPunct="1"/>
            <a:r>
              <a:rPr lang="en-US" sz="2000" dirty="0">
                <a:latin typeface="Calibri" panose="020F0502020204030204" pitchFamily="34" charset="0"/>
                <a:ea typeface="ＭＳ Ｐゴシック" panose="020B0600070205080204" pitchFamily="34" charset="-128"/>
                <a:cs typeface="Calibri" panose="020F0502020204030204" pitchFamily="34" charset="0"/>
              </a:rPr>
              <a:t>insulin sensitivity</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8600"/>
            <a:ext cx="1262063"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78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pPr eaLnBrk="1" hangingPunct="1"/>
            <a:r>
              <a:rPr lang="en-US">
                <a:ea typeface="ＭＳ Ｐゴシック" panose="020B0600070205080204" pitchFamily="34" charset="-128"/>
              </a:rPr>
              <a:t>Myth: Weight Loss </a:t>
            </a:r>
            <a:r>
              <a:rPr lang="en-US">
                <a:ea typeface="ＭＳ Ｐゴシック" panose="020B0600070205080204" pitchFamily="34" charset="-128"/>
                <a:sym typeface="Wingdings" panose="05000000000000000000" pitchFamily="2" charset="2"/>
              </a:rPr>
              <a:t></a:t>
            </a:r>
            <a:r>
              <a:rPr lang="en-US">
                <a:ea typeface="ＭＳ Ｐゴシック" panose="020B0600070205080204" pitchFamily="34" charset="-128"/>
              </a:rPr>
              <a:t> Living Longer</a:t>
            </a:r>
          </a:p>
        </p:txBody>
      </p:sp>
      <p:sp>
        <p:nvSpPr>
          <p:cNvPr id="43011" name="Rectangle 3"/>
          <p:cNvSpPr>
            <a:spLocks noGrp="1" noChangeArrowheads="1"/>
          </p:cNvSpPr>
          <p:nvPr>
            <p:ph idx="1"/>
          </p:nvPr>
        </p:nvSpPr>
        <p:spPr>
          <a:xfrm>
            <a:off x="457200" y="1828800"/>
            <a:ext cx="7620000" cy="4800600"/>
          </a:xfrm>
        </p:spPr>
        <p:txBody>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Weight loss </a:t>
            </a:r>
            <a:r>
              <a:rPr lang="en-US" b="1" dirty="0">
                <a:latin typeface="Calibri" panose="020F0502020204030204" pitchFamily="34" charset="0"/>
                <a:ea typeface="ＭＳ Ｐゴシック" panose="020B0600070205080204" pitchFamily="34" charset="-128"/>
                <a:cs typeface="Calibri" panose="020F0502020204030204" pitchFamily="34" charset="0"/>
              </a:rPr>
              <a:t>increases </a:t>
            </a:r>
            <a:r>
              <a:rPr lang="en-US" dirty="0">
                <a:latin typeface="Calibri" panose="020F0502020204030204" pitchFamily="34" charset="0"/>
                <a:ea typeface="ＭＳ Ｐゴシック" panose="020B0600070205080204" pitchFamily="34" charset="-128"/>
                <a:cs typeface="Calibri" panose="020F0502020204030204" pitchFamily="34" charset="0"/>
              </a:rPr>
              <a:t>the risk of premature death among obese individuals, even when the weight loss is intentional and studies are well controlled </a:t>
            </a:r>
            <a:r>
              <a:rPr lang="en-US"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(Simonson et al, 2008; </a:t>
            </a:r>
            <a:r>
              <a:rPr lang="en-US" dirty="0" err="1">
                <a:solidFill>
                  <a:srgbClr val="B2B2B2"/>
                </a:solidFill>
                <a:latin typeface="Calibri" panose="020F0502020204030204" pitchFamily="34" charset="0"/>
                <a:ea typeface="ＭＳ Ｐゴシック" panose="020B0600070205080204" pitchFamily="34" charset="-128"/>
                <a:cs typeface="Calibri" panose="020F0502020204030204" pitchFamily="34" charset="0"/>
              </a:rPr>
              <a:t>Sørensen</a:t>
            </a:r>
            <a:r>
              <a:rPr lang="en-US"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 et al, 2005)</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76200"/>
            <a:ext cx="1262063"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647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ea typeface="+mj-ea"/>
                <a:cs typeface="+mj-cs"/>
              </a:rPr>
              <a:t>Myth: There are Effective Weight Loss Interventions</a:t>
            </a:r>
          </a:p>
        </p:txBody>
      </p:sp>
      <p:sp>
        <p:nvSpPr>
          <p:cNvPr id="44035" name="Rectangle 3"/>
          <p:cNvSpPr>
            <a:spLocks noGrp="1" noChangeArrowheads="1"/>
          </p:cNvSpPr>
          <p:nvPr>
            <p:ph idx="1"/>
          </p:nvPr>
        </p:nvSpPr>
        <p:spPr/>
        <p:txBody>
          <a:bodyPr>
            <a:normAutofit/>
          </a:bodyPr>
          <a:lstStyle/>
          <a:p>
            <a:pPr marL="114300" indent="0" eaLnBrk="1" hangingPunct="1">
              <a:buNone/>
            </a:pPr>
            <a:r>
              <a:rPr lang="en-US" dirty="0">
                <a:latin typeface="Calibri" panose="020F0502020204030204" pitchFamily="34" charset="0"/>
                <a:ea typeface="ＭＳ Ｐゴシック" panose="020B0600070205080204" pitchFamily="34" charset="-128"/>
                <a:cs typeface="Calibri" panose="020F0502020204030204" pitchFamily="34" charset="0"/>
              </a:rPr>
              <a:t>Remember this?</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Long-term follow-up studies </a:t>
            </a:r>
          </a:p>
          <a:p>
            <a:pPr lvl="1" eaLnBrk="1" hangingPunct="1"/>
            <a:r>
              <a:rPr lang="en-US" sz="2400" dirty="0">
                <a:latin typeface="Calibri" panose="020F0502020204030204" pitchFamily="34" charset="0"/>
                <a:ea typeface="ＭＳ Ｐゴシック" panose="020B0600070205080204" pitchFamily="34" charset="-128"/>
                <a:cs typeface="Calibri" panose="020F0502020204030204" pitchFamily="34" charset="0"/>
              </a:rPr>
              <a:t>Majority regain virtually all of the weight that was lost</a:t>
            </a:r>
          </a:p>
          <a:p>
            <a:pPr lvl="1" eaLnBrk="1" hangingPunct="1"/>
            <a:r>
              <a:rPr lang="en-US" sz="2400" dirty="0">
                <a:latin typeface="Calibri" panose="020F0502020204030204" pitchFamily="34" charset="0"/>
                <a:ea typeface="ＭＳ Ｐゴシック" panose="020B0600070205080204" pitchFamily="34" charset="-128"/>
                <a:cs typeface="Calibri" panose="020F0502020204030204" pitchFamily="34" charset="0"/>
              </a:rPr>
              <a:t>Even when they maintain their diet or exercise program! </a:t>
            </a:r>
            <a:r>
              <a:rPr lang="en-US" sz="2400" dirty="0">
                <a:solidFill>
                  <a:srgbClr val="B2B2B2"/>
                </a:solidFill>
                <a:latin typeface="Calibri" panose="020F0502020204030204" pitchFamily="34" charset="0"/>
                <a:ea typeface="ＭＳ Ｐゴシック" panose="020B0600070205080204" pitchFamily="34" charset="-128"/>
                <a:cs typeface="Calibri" panose="020F0502020204030204" pitchFamily="34" charset="0"/>
              </a:rPr>
              <a:t>(Mann et al, 2005; Miller, 1999)</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NIH says: 1/3 to 2/3 of weight is regained within one year and almost all is regained by year 5</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1/3 to 2/3 of dieters regain more weight than was lost on their diets (Mann et al, 2005)</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953000"/>
            <a:ext cx="1262063"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555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0"/>
            <a:ext cx="8229600" cy="1066800"/>
          </a:xfrm>
        </p:spPr>
        <p:txBody>
          <a:bodyPr>
            <a:normAutofit fontScale="90000"/>
          </a:bodyPr>
          <a:lstStyle/>
          <a:p>
            <a:pPr eaLnBrk="1" hangingPunct="1">
              <a:defRPr/>
            </a:pPr>
            <a:r>
              <a:rPr lang="en-US" sz="3600"/>
              <a:t>Myth: HAES Promoters are Opposed to Weight Loss</a:t>
            </a:r>
          </a:p>
        </p:txBody>
      </p:sp>
      <p:sp>
        <p:nvSpPr>
          <p:cNvPr id="45059" name="Rectangle 3"/>
          <p:cNvSpPr>
            <a:spLocks noGrp="1" noChangeArrowheads="1"/>
          </p:cNvSpPr>
          <p:nvPr>
            <p:ph idx="1"/>
          </p:nvPr>
        </p:nvSpPr>
        <p:spPr>
          <a:xfrm>
            <a:off x="152400" y="2057400"/>
            <a:ext cx="8229600" cy="4324350"/>
          </a:xfrm>
        </p:spPr>
        <p:txBody>
          <a:bodyPr>
            <a:normAutofit/>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Truth: HAES is a </a:t>
            </a:r>
            <a:r>
              <a:rPr lang="en-US" b="1" dirty="0">
                <a:latin typeface="Calibri" panose="020F0502020204030204" pitchFamily="34" charset="0"/>
                <a:ea typeface="ＭＳ Ｐゴシック" panose="020B0600070205080204" pitchFamily="34" charset="-128"/>
                <a:cs typeface="Calibri" panose="020F0502020204030204" pitchFamily="34" charset="0"/>
              </a:rPr>
              <a:t>Weight Neutral </a:t>
            </a:r>
            <a:r>
              <a:rPr lang="en-US" dirty="0">
                <a:latin typeface="Calibri" panose="020F0502020204030204" pitchFamily="34" charset="0"/>
                <a:ea typeface="ＭＳ Ｐゴシック" panose="020B0600070205080204" pitchFamily="34" charset="-128"/>
                <a:cs typeface="Calibri" panose="020F0502020204030204" pitchFamily="34" charset="0"/>
              </a:rPr>
              <a:t>approach</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When you start practicing the HAES tenets, one of three things will happen:</a:t>
            </a:r>
          </a:p>
          <a:p>
            <a:pPr marL="923925" lvl="1" indent="-514350" eaLnBrk="1" hangingPunct="1">
              <a:buFont typeface="Trebuchet MS" panose="020B0603020202020204" pitchFamily="34" charset="0"/>
              <a:buAutoNum type="arabicPeriod"/>
            </a:pPr>
            <a:r>
              <a:rPr lang="en-US" dirty="0">
                <a:latin typeface="Calibri" panose="020F0502020204030204" pitchFamily="34" charset="0"/>
                <a:ea typeface="ＭＳ Ｐゴシック" panose="020B0600070205080204" pitchFamily="34" charset="-128"/>
                <a:cs typeface="Calibri" panose="020F0502020204030204" pitchFamily="34" charset="0"/>
              </a:rPr>
              <a:t>You’ll lose weight</a:t>
            </a:r>
          </a:p>
          <a:p>
            <a:pPr marL="923925" lvl="1" indent="-514350" eaLnBrk="1" hangingPunct="1">
              <a:buFont typeface="Trebuchet MS" panose="020B0603020202020204" pitchFamily="34" charset="0"/>
              <a:buAutoNum type="arabicPeriod"/>
            </a:pPr>
            <a:r>
              <a:rPr lang="en-US" dirty="0">
                <a:latin typeface="Calibri" panose="020F0502020204030204" pitchFamily="34" charset="0"/>
                <a:ea typeface="ＭＳ Ｐゴシック" panose="020B0600070205080204" pitchFamily="34" charset="-128"/>
                <a:cs typeface="Calibri" panose="020F0502020204030204" pitchFamily="34" charset="0"/>
              </a:rPr>
              <a:t>Your weight will stay the same</a:t>
            </a:r>
          </a:p>
          <a:p>
            <a:pPr marL="923925" lvl="1" indent="-514350" eaLnBrk="1" hangingPunct="1">
              <a:buFont typeface="Trebuchet MS" panose="020B0603020202020204" pitchFamily="34" charset="0"/>
              <a:buAutoNum type="arabicPeriod"/>
            </a:pPr>
            <a:r>
              <a:rPr lang="en-US" dirty="0">
                <a:latin typeface="Calibri" panose="020F0502020204030204" pitchFamily="34" charset="0"/>
                <a:ea typeface="ＭＳ Ｐゴシック" panose="020B0600070205080204" pitchFamily="34" charset="-128"/>
                <a:cs typeface="Calibri" panose="020F0502020204030204" pitchFamily="34" charset="0"/>
              </a:rPr>
              <a:t>You’ll gain weight</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Focus is not on weight</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Focus is on mindful eating, mindful movement, and body acceptance</a:t>
            </a:r>
          </a:p>
          <a:p>
            <a:pPr eaLnBrk="1" hangingPunct="1"/>
            <a:endParaRPr lang="en-US" dirty="0">
              <a:latin typeface="Calibri" panose="020F0502020204030204" pitchFamily="34" charset="0"/>
              <a:ea typeface="ＭＳ Ｐゴシック" panose="020B0600070205080204" pitchFamily="34" charset="-128"/>
              <a:cs typeface="Calibri" panose="020F050202020403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5105400"/>
            <a:ext cx="1262063"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490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685800"/>
            <a:ext cx="8229600" cy="1066800"/>
          </a:xfrm>
        </p:spPr>
        <p:txBody>
          <a:bodyPr>
            <a:normAutofit/>
          </a:bodyPr>
          <a:lstStyle/>
          <a:p>
            <a:pPr eaLnBrk="1" hangingPunct="1"/>
            <a:r>
              <a:rPr lang="en-US" dirty="0">
                <a:ea typeface="ＭＳ Ｐゴシック" panose="020B0600070205080204" pitchFamily="34" charset="-128"/>
              </a:rPr>
              <a:t>The Cost of Making Assumptions</a:t>
            </a:r>
          </a:p>
        </p:txBody>
      </p:sp>
      <p:sp>
        <p:nvSpPr>
          <p:cNvPr id="46083" name="Rectangle 3"/>
          <p:cNvSpPr>
            <a:spLocks noGrp="1" noChangeArrowheads="1"/>
          </p:cNvSpPr>
          <p:nvPr>
            <p:ph idx="1"/>
          </p:nvPr>
        </p:nvSpPr>
        <p:spPr>
          <a:xfrm>
            <a:off x="457200" y="1752600"/>
            <a:ext cx="8229600" cy="4324350"/>
          </a:xfrm>
        </p:spPr>
        <p:txBody>
          <a:bodyPr>
            <a:normAutofit/>
          </a:bodyPr>
          <a:lstStyle/>
          <a:p>
            <a:pPr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rPr>
              <a:t>Thin = healthy</a:t>
            </a:r>
          </a:p>
          <a:p>
            <a:pPr lvl="1"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rPr>
              <a:t>30% of normal weight men and 20% of normal weight women exhibit cardiometabolic abnormalities</a:t>
            </a:r>
          </a:p>
          <a:p>
            <a:pPr lvl="1" eaLnBrk="1" hangingPunct="1">
              <a:lnSpc>
                <a:spcPct val="90000"/>
              </a:lnSpc>
            </a:pPr>
            <a:endParaRPr lang="en-US">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rPr>
              <a:t>Fat = unhealthy</a:t>
            </a:r>
          </a:p>
          <a:p>
            <a:pPr lvl="1"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rPr>
              <a:t>½ of overweight and 1/3 of obese are cardiometabolically healthy </a:t>
            </a:r>
            <a:r>
              <a:rPr lang="en-US">
                <a:solidFill>
                  <a:srgbClr val="A6A6A6"/>
                </a:solidFill>
                <a:latin typeface="Calibri" panose="020F0502020204030204" pitchFamily="34" charset="0"/>
                <a:ea typeface="ＭＳ Ｐゴシック" panose="020B0600070205080204" pitchFamily="34" charset="-128"/>
                <a:cs typeface="Calibri" panose="020F0502020204030204" pitchFamily="34" charset="0"/>
              </a:rPr>
              <a:t>(Wildman 2008)</a:t>
            </a:r>
          </a:p>
          <a:p>
            <a:pPr lvl="1" eaLnBrk="1" hangingPunct="1">
              <a:lnSpc>
                <a:spcPct val="90000"/>
              </a:lnSpc>
            </a:pPr>
            <a:endParaRPr lang="en-US">
              <a:solidFill>
                <a:srgbClr val="A6A6A6"/>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rPr>
              <a:t>BMI Profiling </a:t>
            </a:r>
            <a:r>
              <a:rPr lang="en-US">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 </a:t>
            </a:r>
          </a:p>
          <a:p>
            <a:pPr lvl="1"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Normal weight individuals who are not healthy are overlooked</a:t>
            </a:r>
          </a:p>
          <a:p>
            <a:pPr lvl="1" eaLnBrk="1" hangingPunct="1">
              <a:lnSpc>
                <a:spcPct val="90000"/>
              </a:lnSpc>
            </a:pPr>
            <a:r>
              <a:rPr lang="en-US">
                <a:latin typeface="Calibri" panose="020F0502020204030204" pitchFamily="34" charset="0"/>
                <a:ea typeface="ＭＳ Ｐゴシック" panose="020B0600070205080204" pitchFamily="34" charset="-128"/>
                <a:cs typeface="Calibri" panose="020F0502020204030204" pitchFamily="34" charset="0"/>
                <a:sym typeface="Wingdings" panose="05000000000000000000" pitchFamily="2" charset="2"/>
              </a:rPr>
              <a:t>Overweight and obese individuals who are healthy are encouraged to lose weight</a:t>
            </a:r>
            <a:endParaRPr lang="en-US">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125203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E9329-228A-493F-92FB-B34F356B9E67}"/>
              </a:ext>
            </a:extLst>
          </p:cNvPr>
          <p:cNvSpPr>
            <a:spLocks noGrp="1"/>
          </p:cNvSpPr>
          <p:nvPr>
            <p:ph type="title"/>
          </p:nvPr>
        </p:nvSpPr>
        <p:spPr/>
        <p:txBody>
          <a:bodyPr/>
          <a:lstStyle/>
          <a:p>
            <a:r>
              <a:rPr lang="en-US">
                <a:ea typeface="ＭＳ Ｐゴシック" panose="020B0600070205080204" pitchFamily="34" charset="-128"/>
              </a:rPr>
              <a:t>Defining Weight and Health</a:t>
            </a:r>
            <a:endParaRPr lang="en-US" dirty="0"/>
          </a:p>
        </p:txBody>
      </p:sp>
      <p:sp>
        <p:nvSpPr>
          <p:cNvPr id="6" name="Text Placeholder 5">
            <a:extLst>
              <a:ext uri="{FF2B5EF4-FFF2-40B4-BE49-F238E27FC236}">
                <a16:creationId xmlns:a16="http://schemas.microsoft.com/office/drawing/2014/main" id="{FB894D2A-F0E2-4F2C-998A-561EECBF4E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4209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31470" y="304800"/>
            <a:ext cx="8229600" cy="1066800"/>
          </a:xfrm>
        </p:spPr>
        <p:txBody>
          <a:bodyPr/>
          <a:lstStyle/>
          <a:p>
            <a:pPr eaLnBrk="1" hangingPunct="1"/>
            <a:r>
              <a:rPr lang="en-US" dirty="0">
                <a:ea typeface="ＭＳ Ｐゴシック" panose="020B0600070205080204" pitchFamily="34" charset="-128"/>
              </a:rPr>
              <a:t>The Cost of Fat Bashing</a:t>
            </a:r>
          </a:p>
        </p:txBody>
      </p:sp>
      <p:sp>
        <p:nvSpPr>
          <p:cNvPr id="48131" name="Rectangle 3"/>
          <p:cNvSpPr>
            <a:spLocks noGrp="1" noChangeArrowheads="1"/>
          </p:cNvSpPr>
          <p:nvPr>
            <p:ph idx="1"/>
          </p:nvPr>
        </p:nvSpPr>
        <p:spPr>
          <a:xfrm>
            <a:off x="76200" y="1371600"/>
            <a:ext cx="8229600" cy="5181600"/>
          </a:xfrm>
        </p:spPr>
        <p:txBody>
          <a:bodyPr>
            <a:normAutofit/>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What is fat bashing?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Fat jokes</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The War on Obesity</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Making assumptions about others based on size (stereotypes)</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“Fat people eat too much and don’t exercise enough”</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“Overweight people are lazy”</a:t>
            </a: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Size Discrimination</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Discrimination based upon the size of a person’s body</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Refusing to hire or promote someone based on size</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Treating individuals with disdain</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Ingrained in modern society</a:t>
            </a:r>
          </a:p>
          <a:p>
            <a:pPr lvl="2"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Discrimination used to motivate someone to lose weight (does this work?)</a:t>
            </a:r>
          </a:p>
        </p:txBody>
      </p:sp>
    </p:spTree>
    <p:extLst>
      <p:ext uri="{BB962C8B-B14F-4D97-AF65-F5344CB8AC3E}">
        <p14:creationId xmlns:p14="http://schemas.microsoft.com/office/powerpoint/2010/main" val="1991709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endParaRPr lang="en-US">
              <a:ea typeface="ＭＳ Ｐゴシック" panose="020B0600070205080204" pitchFamily="34" charset="-128"/>
            </a:endParaRPr>
          </a:p>
        </p:txBody>
      </p:sp>
      <p:pic>
        <p:nvPicPr>
          <p:cNvPr id="49155" name="Content Placeholder 3" descr="habit heroes, the glutton.tiff"/>
          <p:cNvPicPr>
            <a:picLocks noGrp="1" noChangeAspect="1"/>
          </p:cNvPicPr>
          <p:nvPr>
            <p:ph idx="1"/>
          </p:nvPr>
        </p:nvPicPr>
        <p:blipFill>
          <a:blip r:embed="rId3">
            <a:extLst>
              <a:ext uri="{28A0092B-C50C-407E-A947-70E740481C1C}">
                <a14:useLocalDpi xmlns:a14="http://schemas.microsoft.com/office/drawing/2010/main" val="0"/>
              </a:ext>
            </a:extLst>
          </a:blip>
          <a:srcRect l="-5154" r="-5154"/>
          <a:stretch>
            <a:fillRect/>
          </a:stretch>
        </p:blipFill>
        <p:spPr>
          <a:xfrm>
            <a:off x="-3657600" y="-685800"/>
            <a:ext cx="14719300" cy="7543800"/>
          </a:xfrm>
        </p:spPr>
      </p:pic>
    </p:spTree>
    <p:extLst>
      <p:ext uri="{BB962C8B-B14F-4D97-AF65-F5344CB8AC3E}">
        <p14:creationId xmlns:p14="http://schemas.microsoft.com/office/powerpoint/2010/main" val="3053041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habit heroes 3, sna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4862" y="228600"/>
            <a:ext cx="3689138"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Content Placeholder 3" descr="Disney closes habit heroes exhibit.tiff"/>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964550"/>
            <a:ext cx="6324600" cy="3140850"/>
          </a:xfrm>
        </p:spPr>
      </p:pic>
    </p:spTree>
    <p:extLst>
      <p:ext uri="{BB962C8B-B14F-4D97-AF65-F5344CB8AC3E}">
        <p14:creationId xmlns:p14="http://schemas.microsoft.com/office/powerpoint/2010/main" val="686369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19100" y="152400"/>
            <a:ext cx="7772400" cy="1143000"/>
          </a:xfrm>
        </p:spPr>
        <p:txBody>
          <a:bodyPr>
            <a:normAutofit fontScale="90000"/>
          </a:bodyPr>
          <a:lstStyle/>
          <a:p>
            <a:pPr eaLnBrk="1" hangingPunct="1"/>
            <a:r>
              <a:rPr lang="en-US" dirty="0">
                <a:ea typeface="ＭＳ Ｐゴシック" panose="020B0600070205080204" pitchFamily="34" charset="-128"/>
              </a:rPr>
              <a:t>How to embody HAES:  We have so much to talk about this semester!!</a:t>
            </a:r>
          </a:p>
        </p:txBody>
      </p:sp>
      <p:sp>
        <p:nvSpPr>
          <p:cNvPr id="53251" name="Rectangle 3"/>
          <p:cNvSpPr>
            <a:spLocks noGrp="1" noChangeArrowheads="1"/>
          </p:cNvSpPr>
          <p:nvPr>
            <p:ph idx="1"/>
          </p:nvPr>
        </p:nvSpPr>
        <p:spPr>
          <a:xfrm>
            <a:off x="457200" y="1524000"/>
            <a:ext cx="7696200" cy="5049838"/>
          </a:xfrm>
        </p:spPr>
        <p:txBody>
          <a:bodyPr>
            <a:normAutofit/>
          </a:bodyPr>
          <a:lstStyle/>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Focus on health not weight</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With positive changes in eating and activity, your health will improve and your body may settle at a weight that is right for you</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Ditch the diet</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Dieting leads to weight cycling, low self-esteem, and often weight gain and disordered eating</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Encourage self acceptance</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Our society values thinness, but healthy, beautiful bodies come in all shapes and sizes</a:t>
            </a:r>
          </a:p>
        </p:txBody>
      </p:sp>
    </p:spTree>
    <p:extLst>
      <p:ext uri="{BB962C8B-B14F-4D97-AF65-F5344CB8AC3E}">
        <p14:creationId xmlns:p14="http://schemas.microsoft.com/office/powerpoint/2010/main" val="3743587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52400" y="152400"/>
            <a:ext cx="7772400" cy="1143000"/>
          </a:xfrm>
        </p:spPr>
        <p:txBody>
          <a:bodyPr>
            <a:normAutofit fontScale="90000"/>
          </a:bodyPr>
          <a:lstStyle/>
          <a:p>
            <a:r>
              <a:rPr lang="en-US" dirty="0">
                <a:ea typeface="ＭＳ Ｐゴシック" panose="020B0600070205080204" pitchFamily="34" charset="-128"/>
              </a:rPr>
              <a:t>How to embody HAES:  We have so much to talk about this semester!!</a:t>
            </a:r>
          </a:p>
        </p:txBody>
      </p:sp>
      <p:sp>
        <p:nvSpPr>
          <p:cNvPr id="55299" name="Rectangle 3"/>
          <p:cNvSpPr>
            <a:spLocks noGrp="1" noChangeArrowheads="1"/>
          </p:cNvSpPr>
          <p:nvPr>
            <p:ph idx="4294967295"/>
          </p:nvPr>
        </p:nvSpPr>
        <p:spPr>
          <a:xfrm>
            <a:off x="0" y="1417638"/>
            <a:ext cx="7696200" cy="5156200"/>
          </a:xfrm>
        </p:spPr>
        <p:txBody>
          <a:bodyPr/>
          <a:lstStyle/>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Normalize the act of eating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Bodies generally need to eat every 2-5 hours.</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Explore the morality of eating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Thinking of food as good or bad, healthy or unhealthy leads people to feel badly about eating certain foods. Eat and enjoy all types of food, including desserts and treats.</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Positive nutrition</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Focus on adding in foods (increase variety) not taking away.</a:t>
            </a:r>
          </a:p>
        </p:txBody>
      </p:sp>
    </p:spTree>
    <p:extLst>
      <p:ext uri="{BB962C8B-B14F-4D97-AF65-F5344CB8AC3E}">
        <p14:creationId xmlns:p14="http://schemas.microsoft.com/office/powerpoint/2010/main" val="89492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0" y="274638"/>
            <a:ext cx="7772400" cy="1143000"/>
          </a:xfrm>
        </p:spPr>
        <p:txBody>
          <a:bodyPr>
            <a:normAutofit fontScale="90000"/>
          </a:bodyPr>
          <a:lstStyle/>
          <a:p>
            <a:r>
              <a:rPr lang="en-US" dirty="0">
                <a:ea typeface="ＭＳ Ｐゴシック" panose="020B0600070205080204" pitchFamily="34" charset="-128"/>
              </a:rPr>
              <a:t>How to embody HAES:  We have so much to talk about this semester!!</a:t>
            </a:r>
          </a:p>
        </p:txBody>
      </p:sp>
      <p:sp>
        <p:nvSpPr>
          <p:cNvPr id="57347" name="Rectangle 3"/>
          <p:cNvSpPr>
            <a:spLocks noGrp="1" noChangeArrowheads="1"/>
          </p:cNvSpPr>
          <p:nvPr>
            <p:ph idx="4294967295"/>
          </p:nvPr>
        </p:nvSpPr>
        <p:spPr>
          <a:xfrm>
            <a:off x="152400" y="1687052"/>
            <a:ext cx="7696200" cy="5156200"/>
          </a:xfrm>
        </p:spPr>
        <p:txBody>
          <a:bodyPr/>
          <a:lstStyle/>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Separate nutrition from weight</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“Oh I gained a pound today, I better just have a salad for lunch.”</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Separate physical activity from weight</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Research shows that individuals who exercise to manage weight are less likely to stick with it long term. </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Intuitive Eating and Intuitive Exercise</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(Next slide)</a:t>
            </a:r>
          </a:p>
        </p:txBody>
      </p:sp>
    </p:spTree>
    <p:extLst>
      <p:ext uri="{BB962C8B-B14F-4D97-AF65-F5344CB8AC3E}">
        <p14:creationId xmlns:p14="http://schemas.microsoft.com/office/powerpoint/2010/main" val="4059664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0" y="274638"/>
            <a:ext cx="8458200" cy="1143000"/>
          </a:xfrm>
        </p:spPr>
        <p:txBody>
          <a:bodyPr/>
          <a:lstStyle/>
          <a:p>
            <a:pPr eaLnBrk="1" hangingPunct="1"/>
            <a:r>
              <a:rPr lang="en-US" dirty="0">
                <a:ea typeface="ＭＳ Ｐゴシック" panose="020B0600070205080204" pitchFamily="34" charset="-128"/>
              </a:rPr>
              <a:t>We’ll also be talking about:</a:t>
            </a:r>
          </a:p>
        </p:txBody>
      </p:sp>
      <p:sp>
        <p:nvSpPr>
          <p:cNvPr id="59395" name="Rectangle 3"/>
          <p:cNvSpPr>
            <a:spLocks noGrp="1" noChangeArrowheads="1"/>
          </p:cNvSpPr>
          <p:nvPr>
            <p:ph idx="4294967295"/>
          </p:nvPr>
        </p:nvSpPr>
        <p:spPr>
          <a:xfrm>
            <a:off x="0" y="2249488"/>
            <a:ext cx="4038600" cy="4324350"/>
          </a:xfrm>
        </p:spPr>
        <p:txBody>
          <a:bodyPr/>
          <a:lstStyle/>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Intuitive Eating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Eating in response to hunger, fullness and cravings</a:t>
            </a: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Intuitive Exercise</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Moving your body in enjoyable ways</a:t>
            </a:r>
          </a:p>
        </p:txBody>
      </p:sp>
      <p:pic>
        <p:nvPicPr>
          <p:cNvPr id="59396" name="Picture 4" descr="student reading intuitive eating.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6575" y="1676400"/>
            <a:ext cx="40239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55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304800" y="476003"/>
            <a:ext cx="8229600" cy="1066800"/>
          </a:xfrm>
        </p:spPr>
        <p:txBody>
          <a:bodyPr/>
          <a:lstStyle/>
          <a:p>
            <a:pPr eaLnBrk="1" hangingPunct="1"/>
            <a:r>
              <a:rPr lang="en-US" dirty="0">
                <a:ea typeface="ＭＳ Ｐゴシック" panose="020B0600070205080204" pitchFamily="34" charset="-128"/>
              </a:rPr>
              <a:t>And we’ll talk more about…</a:t>
            </a:r>
          </a:p>
        </p:txBody>
      </p:sp>
      <p:pic>
        <p:nvPicPr>
          <p:cNvPr id="60419" name="Content Placeholder 3" descr="hunger_scale.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2667000"/>
            <a:ext cx="7620000" cy="1345610"/>
          </a:xfrm>
        </p:spPr>
      </p:pic>
      <p:pic>
        <p:nvPicPr>
          <p:cNvPr id="60420" name="Picture 4" descr="mindful-eat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343400"/>
            <a:ext cx="281781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749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762000"/>
            <a:ext cx="8229600" cy="1066800"/>
          </a:xfrm>
        </p:spPr>
        <p:txBody>
          <a:bodyPr>
            <a:normAutofit fontScale="90000"/>
          </a:bodyPr>
          <a:lstStyle/>
          <a:p>
            <a:r>
              <a:rPr lang="en-US" dirty="0">
                <a:ea typeface="ＭＳ Ｐゴシック" panose="020B0600070205080204" pitchFamily="34" charset="-128"/>
              </a:rPr>
              <a:t>How to embody HAES:  We have so much to talk about this semester!!</a:t>
            </a:r>
          </a:p>
        </p:txBody>
      </p:sp>
      <p:sp>
        <p:nvSpPr>
          <p:cNvPr id="61443" name="Rectangle 3"/>
          <p:cNvSpPr>
            <a:spLocks noGrp="1" noChangeArrowheads="1"/>
          </p:cNvSpPr>
          <p:nvPr>
            <p:ph idx="4294967295"/>
          </p:nvPr>
        </p:nvSpPr>
        <p:spPr>
          <a:xfrm>
            <a:off x="152400" y="2286000"/>
            <a:ext cx="8153400" cy="4324350"/>
          </a:xfrm>
        </p:spPr>
        <p:txBody>
          <a:bodyPr>
            <a:normAutofit/>
          </a:bodyPr>
          <a:lstStyle/>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Permission to eat</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Restriction leads to deprivation, which often leads to binge, which often leads to guilt, followed by restriction</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Pleasure of eating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Take a breath, giver yourself permission to eat and enjoy your food</a:t>
            </a:r>
          </a:p>
          <a:p>
            <a:pPr marL="411480" lvl="1" indent="0" eaLnBrk="1" hangingPunct="1">
              <a:buNone/>
            </a:pPr>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b="1" dirty="0">
                <a:latin typeface="Calibri" panose="020F0502020204030204" pitchFamily="34" charset="0"/>
                <a:ea typeface="ＭＳ Ｐゴシック" panose="020B0600070205080204" pitchFamily="34" charset="-128"/>
                <a:cs typeface="Calibri" panose="020F0502020204030204" pitchFamily="34" charset="0"/>
              </a:rPr>
              <a:t>Mindful eating</a:t>
            </a:r>
          </a:p>
          <a:p>
            <a:pPr lvl="1"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Be in the moment while eating with compassion, acceptance, non-judgement. Savor your food, noticing smells, tastes, and textures.</a:t>
            </a:r>
          </a:p>
        </p:txBody>
      </p:sp>
    </p:spTree>
    <p:extLst>
      <p:ext uri="{BB962C8B-B14F-4D97-AF65-F5344CB8AC3E}">
        <p14:creationId xmlns:p14="http://schemas.microsoft.com/office/powerpoint/2010/main" val="3933439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52400" y="341313"/>
            <a:ext cx="8229600" cy="1066800"/>
          </a:xfrm>
        </p:spPr>
        <p:txBody>
          <a:bodyPr>
            <a:normAutofit fontScale="90000"/>
          </a:bodyPr>
          <a:lstStyle/>
          <a:p>
            <a:r>
              <a:rPr lang="en-US" dirty="0">
                <a:ea typeface="ＭＳ Ｐゴシック" panose="020B0600070205080204" pitchFamily="34" charset="-128"/>
              </a:rPr>
              <a:t>How to embody HAES:  We have so much to talk about this semester!!</a:t>
            </a:r>
          </a:p>
        </p:txBody>
      </p:sp>
      <p:sp>
        <p:nvSpPr>
          <p:cNvPr id="62467" name="Content Placeholder 2"/>
          <p:cNvSpPr>
            <a:spLocks noGrp="1"/>
          </p:cNvSpPr>
          <p:nvPr>
            <p:ph idx="1"/>
          </p:nvPr>
        </p:nvSpPr>
        <p:spPr>
          <a:xfrm>
            <a:off x="276225" y="1981200"/>
            <a:ext cx="8229600" cy="2017713"/>
          </a:xfrm>
        </p:spPr>
        <p:txBody>
          <a:bodyPr>
            <a:normAutofit/>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Body Acceptance is about releasing control</a:t>
            </a:r>
          </a:p>
          <a:p>
            <a:pPr eaLnBrk="1" hangingPunct="1"/>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You have control over what and when you eat and exercise but NO control over what happens to your weight</a:t>
            </a:r>
          </a:p>
        </p:txBody>
      </p:sp>
      <p:pic>
        <p:nvPicPr>
          <p:cNvPr id="62468" name="Picture 3" descr="yayscal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743325"/>
            <a:ext cx="32004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Box 4"/>
          <p:cNvSpPr txBox="1">
            <a:spLocks noChangeArrowheads="1"/>
          </p:cNvSpPr>
          <p:nvPr/>
        </p:nvSpPr>
        <p:spPr bwMode="auto">
          <a:xfrm>
            <a:off x="304800" y="4714875"/>
            <a:ext cx="4876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255588">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r>
              <a:rPr lang="en-US">
                <a:cs typeface="Arial" panose="020B0604020202020204" pitchFamily="34" charset="0"/>
              </a:rPr>
              <a:t>Celebrate your body for what it can do</a:t>
            </a:r>
          </a:p>
          <a:p>
            <a:pPr eaLnBrk="1" hangingPunct="1">
              <a:spcBef>
                <a:spcPct val="0"/>
              </a:spcBef>
              <a:buClrTx/>
              <a:buFontTx/>
              <a:buNone/>
            </a:pPr>
            <a:endParaRPr 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084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304800" y="228600"/>
            <a:ext cx="8229600" cy="1066800"/>
          </a:xfrm>
        </p:spPr>
        <p:txBody>
          <a:bodyPr/>
          <a:lstStyle/>
          <a:p>
            <a:pPr algn="ctr"/>
            <a:r>
              <a:rPr lang="en-US" dirty="0">
                <a:ea typeface="ＭＳ Ｐゴシック" panose="020B0600070205080204" pitchFamily="34" charset="-128"/>
                <a:cs typeface="Calibri" panose="020F0502020204030204" pitchFamily="34" charset="0"/>
              </a:rPr>
              <a:t>BMI: Body Mass Index</a:t>
            </a:r>
            <a:br>
              <a:rPr lang="en-US" dirty="0">
                <a:latin typeface="Calibri" panose="020F0502020204030204" pitchFamily="34" charset="0"/>
                <a:ea typeface="ＭＳ Ｐゴシック" panose="020B0600070205080204" pitchFamily="34" charset="-128"/>
                <a:cs typeface="Calibri" panose="020F0502020204030204" pitchFamily="34" charset="0"/>
              </a:rPr>
            </a:br>
            <a:endParaRPr lang="en-US" dirty="0">
              <a:ea typeface="ＭＳ Ｐゴシック" panose="020B0600070205080204" pitchFamily="34" charset="-128"/>
            </a:endParaRPr>
          </a:p>
        </p:txBody>
      </p:sp>
      <p:sp>
        <p:nvSpPr>
          <p:cNvPr id="11267" name="Rectangle 3"/>
          <p:cNvSpPr>
            <a:spLocks noGrp="1"/>
          </p:cNvSpPr>
          <p:nvPr>
            <p:ph type="body" sz="half" idx="1"/>
          </p:nvPr>
        </p:nvSpPr>
        <p:spPr>
          <a:xfrm>
            <a:off x="304800" y="1295400"/>
            <a:ext cx="3429000" cy="4897438"/>
          </a:xfrm>
        </p:spPr>
        <p:txBody>
          <a:bodyPr/>
          <a:lstStyle/>
          <a:p>
            <a:r>
              <a:rPr lang="en-US" dirty="0">
                <a:latin typeface="Calibri" panose="020F0502020204030204" pitchFamily="34" charset="0"/>
                <a:ea typeface="ＭＳ Ｐゴシック" panose="020B0600070205080204" pitchFamily="34" charset="-128"/>
                <a:cs typeface="Calibri" panose="020F0502020204030204" pitchFamily="34" charset="0"/>
              </a:rPr>
              <a:t>Weight in kg / height in meters squared</a:t>
            </a:r>
          </a:p>
          <a:p>
            <a:r>
              <a:rPr lang="en-US" dirty="0">
                <a:latin typeface="Calibri" panose="020F0502020204030204" pitchFamily="34" charset="0"/>
                <a:ea typeface="ＭＳ Ｐゴシック" panose="020B0600070205080204" pitchFamily="34" charset="-128"/>
                <a:cs typeface="Calibri" panose="020F0502020204030204" pitchFamily="34" charset="0"/>
              </a:rPr>
              <a:t>Limitations of using BMI to assess health?</a:t>
            </a:r>
          </a:p>
        </p:txBody>
      </p:sp>
      <p:pic>
        <p:nvPicPr>
          <p:cNvPr id="11268" name="Picture 5" descr="bmi-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902" y="3379858"/>
            <a:ext cx="4690891" cy="351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cdn-maf3.heartyhosting.com/sites/muscleandfitness.com/files/styles/full_node_image_1090x614/public/The-Rock.jpg?itok=nrDsmFE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5143" y="2342518"/>
            <a:ext cx="1873630" cy="10373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s.indianexpress.com/2016/01/sylvester-stallone-75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6188" y="1328050"/>
            <a:ext cx="2695574" cy="14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02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pPr eaLnBrk="1" hangingPunct="1"/>
            <a:r>
              <a:rPr lang="en-US" dirty="0">
                <a:ea typeface="ＭＳ Ｐゴシック" panose="020B0600070205080204" pitchFamily="34" charset="-128"/>
              </a:rPr>
              <a:t>How to HAES – What were those basic principals, again?</a:t>
            </a:r>
            <a:endParaRPr lang="en-US" baseline="30000" dirty="0">
              <a:ea typeface="ＭＳ Ｐゴシック" panose="020B0600070205080204" pitchFamily="34" charset="-128"/>
            </a:endParaRPr>
          </a:p>
        </p:txBody>
      </p:sp>
      <p:sp>
        <p:nvSpPr>
          <p:cNvPr id="63491" name="Rectangle 3"/>
          <p:cNvSpPr>
            <a:spLocks noGrp="1" noChangeArrowheads="1"/>
          </p:cNvSpPr>
          <p:nvPr>
            <p:ph idx="1"/>
          </p:nvPr>
        </p:nvSpPr>
        <p:spPr/>
        <p:txBody>
          <a:bodyPr>
            <a:normAutofit/>
          </a:bodyPr>
          <a:lstStyle/>
          <a:p>
            <a:pPr marL="282575" indent="-277813" eaLnBrk="1" hangingPunct="1">
              <a:lnSpc>
                <a:spcPct val="80000"/>
              </a:lnSpc>
              <a:buFontTx/>
              <a:buNone/>
            </a:pPr>
            <a:r>
              <a:rPr lang="en-US" sz="2000" b="1" i="1">
                <a:latin typeface="Calibri" panose="020F0502020204030204" pitchFamily="34" charset="0"/>
                <a:ea typeface="ＭＳ Ｐゴシック" panose="020B0600070205080204" pitchFamily="34" charset="-128"/>
                <a:cs typeface="Calibri" panose="020F0502020204030204" pitchFamily="34" charset="0"/>
              </a:rPr>
              <a:t>Health At Every Size</a:t>
            </a:r>
            <a:r>
              <a:rPr lang="en-US" sz="2000">
                <a:latin typeface="Calibri" panose="020F0502020204030204" pitchFamily="34" charset="0"/>
                <a:ea typeface="ＭＳ Ｐゴシック" panose="020B0600070205080204" pitchFamily="34" charset="-128"/>
                <a:cs typeface="Calibri" panose="020F0502020204030204" pitchFamily="34" charset="0"/>
              </a:rPr>
              <a:t>® </a:t>
            </a:r>
            <a:r>
              <a:rPr lang="en-US" sz="2000" b="1" i="1">
                <a:latin typeface="Calibri" panose="020F0502020204030204" pitchFamily="34" charset="0"/>
                <a:ea typeface="ＭＳ Ｐゴシック" panose="020B0600070205080204" pitchFamily="34" charset="-128"/>
                <a:cs typeface="Calibri" panose="020F0502020204030204" pitchFamily="34" charset="0"/>
              </a:rPr>
              <a:t>Basic Principles</a:t>
            </a:r>
          </a:p>
          <a:p>
            <a:pPr marL="282575" indent="-277813" eaLnBrk="1" hangingPunct="1">
              <a:lnSpc>
                <a:spcPct val="80000"/>
              </a:lnSpc>
              <a:buFontTx/>
              <a:buNone/>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000">
                <a:latin typeface="Calibri" panose="020F0502020204030204" pitchFamily="34" charset="0"/>
                <a:ea typeface="ＭＳ Ｐゴシック" panose="020B0600070205080204" pitchFamily="34" charset="-128"/>
                <a:cs typeface="Calibri" panose="020F0502020204030204" pitchFamily="34" charset="0"/>
              </a:rPr>
              <a:t>Accepting and respecting the diversity of body shapes and sizes.</a:t>
            </a:r>
          </a:p>
          <a:p>
            <a:pPr marL="282575" indent="-277813" eaLnBrk="1" hangingPunct="1">
              <a:lnSpc>
                <a:spcPct val="80000"/>
              </a:lnSpc>
              <a:buFontTx/>
              <a:buAutoNum type="arabicPeriod"/>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000">
                <a:latin typeface="Calibri" panose="020F0502020204030204" pitchFamily="34" charset="0"/>
                <a:ea typeface="ＭＳ Ｐゴシック" panose="020B0600070205080204" pitchFamily="34" charset="-128"/>
                <a:cs typeface="Calibri" panose="020F0502020204030204" pitchFamily="34" charset="0"/>
              </a:rPr>
              <a:t>Recognizing that health and well-being are multi-dimensional and that they include physical, social, spiritual, occupational, emotional, and intellectual aspects.</a:t>
            </a:r>
          </a:p>
          <a:p>
            <a:pPr marL="282575" indent="-277813" eaLnBrk="1" hangingPunct="1">
              <a:lnSpc>
                <a:spcPct val="80000"/>
              </a:lnSpc>
              <a:buFontTx/>
              <a:buAutoNum type="arabicPeriod"/>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000">
                <a:latin typeface="Calibri" panose="020F0502020204030204" pitchFamily="34" charset="0"/>
                <a:ea typeface="ＭＳ Ｐゴシック" panose="020B0600070205080204" pitchFamily="34" charset="-128"/>
                <a:cs typeface="Calibri" panose="020F0502020204030204" pitchFamily="34" charset="0"/>
              </a:rPr>
              <a:t>Promoting all aspects of health and well-being for people of all sizes.</a:t>
            </a:r>
          </a:p>
          <a:p>
            <a:pPr marL="282575" indent="-277813" eaLnBrk="1" hangingPunct="1">
              <a:lnSpc>
                <a:spcPct val="80000"/>
              </a:lnSpc>
              <a:buFontTx/>
              <a:buAutoNum type="arabicPeriod"/>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000">
                <a:latin typeface="Calibri" panose="020F0502020204030204" pitchFamily="34" charset="0"/>
                <a:ea typeface="ＭＳ Ｐゴシック" panose="020B0600070205080204" pitchFamily="34" charset="-128"/>
                <a:cs typeface="Calibri" panose="020F0502020204030204" pitchFamily="34" charset="0"/>
              </a:rPr>
              <a:t>Promoting eating in a manner which balances individual nutritional needs, hunger, satiety, appetite, and pleasure.</a:t>
            </a:r>
          </a:p>
          <a:p>
            <a:pPr marL="282575" indent="-277813" eaLnBrk="1" hangingPunct="1">
              <a:lnSpc>
                <a:spcPct val="80000"/>
              </a:lnSpc>
              <a:buFontTx/>
              <a:buAutoNum type="arabicPeriod"/>
            </a:pPr>
            <a:endParaRPr lang="en-US" sz="2000">
              <a:latin typeface="Calibri" panose="020F0502020204030204" pitchFamily="34" charset="0"/>
              <a:ea typeface="ＭＳ Ｐゴシック" panose="020B0600070205080204" pitchFamily="34" charset="-128"/>
              <a:cs typeface="Calibri" panose="020F0502020204030204" pitchFamily="34" charset="0"/>
            </a:endParaRPr>
          </a:p>
          <a:p>
            <a:pPr marL="282575" indent="-277813" eaLnBrk="1" hangingPunct="1">
              <a:lnSpc>
                <a:spcPct val="80000"/>
              </a:lnSpc>
              <a:buFontTx/>
              <a:buAutoNum type="arabicPeriod"/>
            </a:pPr>
            <a:r>
              <a:rPr lang="en-US" sz="2000">
                <a:latin typeface="Calibri" panose="020F0502020204030204" pitchFamily="34" charset="0"/>
                <a:ea typeface="ＭＳ Ｐゴシック" panose="020B0600070205080204" pitchFamily="34" charset="-128"/>
                <a:cs typeface="Calibri" panose="020F0502020204030204" pitchFamily="34" charset="0"/>
              </a:rPr>
              <a:t>Promoting individually appropriate, enjoyable, life-enhancing physical activity, rather than exercise that is focused on a goal of weight loss. </a:t>
            </a:r>
          </a:p>
        </p:txBody>
      </p:sp>
    </p:spTree>
    <p:extLst>
      <p:ext uri="{BB962C8B-B14F-4D97-AF65-F5344CB8AC3E}">
        <p14:creationId xmlns:p14="http://schemas.microsoft.com/office/powerpoint/2010/main" val="1475834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ea typeface="ＭＳ Ｐゴシック" panose="020B0600070205080204" pitchFamily="34" charset="-128"/>
              </a:rPr>
              <a:t>Confused? You’re Not Alone!</a:t>
            </a:r>
          </a:p>
        </p:txBody>
      </p:sp>
      <p:pic>
        <p:nvPicPr>
          <p:cNvPr id="5" name="Content Placeholder 4" descr="eating nuts can stave off obesity.tif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8787" y="3467166"/>
            <a:ext cx="5396826" cy="1066667"/>
          </a:xfrm>
        </p:spPr>
      </p:pic>
      <p:pic>
        <p:nvPicPr>
          <p:cNvPr id="6" name="Picture 5" descr="Hospitals allowed to no hire fat peopl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59364">
            <a:off x="1639888" y="1011238"/>
            <a:ext cx="6869112" cy="55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octors tackle obesity in the UK.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999147">
            <a:off x="749300" y="1568450"/>
            <a:ext cx="7645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se weight before having a baby.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353110">
            <a:off x="0" y="882650"/>
            <a:ext cx="91440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lack of sleep can make you fat.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50095">
            <a:off x="407988" y="636588"/>
            <a:ext cx="8455025"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untries Tipping the Scales.tif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481432">
            <a:off x="1277938" y="736600"/>
            <a:ext cx="6731000" cy="56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Obesity Linked to Foot Disorders.tif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631788">
            <a:off x="587375" y="1409700"/>
            <a:ext cx="8272463"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Obesity surpasses smoking in employee health.tif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rot="596189">
            <a:off x="723900" y="2711450"/>
            <a:ext cx="76962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HAES headline 1.tif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rot="438062">
            <a:off x="1363663" y="366713"/>
            <a:ext cx="6161087" cy="625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HAES headline 2.tif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rot="-352102">
            <a:off x="1741488" y="587375"/>
            <a:ext cx="5194300"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HAES Headine 3.tif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rot="500435">
            <a:off x="1301750" y="1193800"/>
            <a:ext cx="65405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HAES headline 4.tif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rot="-648525">
            <a:off x="438150" y="1771650"/>
            <a:ext cx="82677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HAES headline 5.tiff"/>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rot="-1008132">
            <a:off x="0" y="1524000"/>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HAES headline 6.tif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1814513"/>
            <a:ext cx="91440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HAES headline 7.tiff"/>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rot="1932324">
            <a:off x="0" y="2595563"/>
            <a:ext cx="91440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HAES Headline = conflict!!.tiff"/>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06400" y="177800"/>
            <a:ext cx="8331200" cy="65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rot="20718293">
            <a:off x="797038" y="2005276"/>
            <a:ext cx="7639130" cy="1862048"/>
          </a:xfrm>
          <a:prstGeom prst="rect">
            <a:avLst/>
          </a:prstGeom>
          <a:noFill/>
        </p:spPr>
        <p:txBody>
          <a:bodyPr wrap="none">
            <a:spAutoFit/>
          </a:bodyPr>
          <a:lstStyle/>
          <a:p>
            <a:pPr algn="ctr" eaLnBrk="1" hangingPunct="1">
              <a:defRPr/>
            </a:pPr>
            <a:r>
              <a:rPr lang="en-US" sz="115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1" charset="0"/>
                <a:ea typeface="Arial" pitchFamily="1" charset="0"/>
                <a:cs typeface="Arial" pitchFamily="1" charset="0"/>
              </a:rPr>
              <a:t>CONFLICT</a:t>
            </a:r>
          </a:p>
        </p:txBody>
      </p:sp>
    </p:spTree>
    <p:extLst>
      <p:ext uri="{BB962C8B-B14F-4D97-AF65-F5344CB8AC3E}">
        <p14:creationId xmlns:p14="http://schemas.microsoft.com/office/powerpoint/2010/main" val="3410569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4"/>
                                        </p:tgtEl>
                                        <p:attrNameLst>
                                          <p:attrName>style.visibility</p:attrName>
                                        </p:attrNameLst>
                                      </p:cBhvr>
                                      <p:to>
                                        <p:strVal val="visible"/>
                                      </p:to>
                                    </p:set>
                                    <p:anim calcmode="discrete" valueType="clr">
                                      <p:cBhvr override="childStyle">
                                        <p:cTn id="72" dur="100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73" dur="1000"/>
                                        <p:tgtEl>
                                          <p:spTgt spid="4"/>
                                        </p:tgtEl>
                                        <p:attrNameLst>
                                          <p:attrName>fillcolor</p:attrName>
                                        </p:attrNameLst>
                                      </p:cBhvr>
                                      <p:tavLst>
                                        <p:tav tm="0">
                                          <p:val>
                                            <p:clrVal>
                                              <a:schemeClr val="accent2"/>
                                            </p:clrVal>
                                          </p:val>
                                        </p:tav>
                                        <p:tav tm="50000">
                                          <p:val>
                                            <p:clrVal>
                                              <a:schemeClr val="hlink"/>
                                            </p:clrVal>
                                          </p:val>
                                        </p:tav>
                                      </p:tavLst>
                                    </p:anim>
                                    <p:set>
                                      <p:cBhvr>
                                        <p:cTn id="74" dur="100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p:txBody>
          <a:bodyPr/>
          <a:lstStyle/>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“When things are commonly accepted, we don’t see the bias.”  </a:t>
            </a:r>
          </a:p>
          <a:p>
            <a:pPr eaLnBrk="1" hangingPunct="1">
              <a:buFont typeface="Georgia" panose="02040502050405020303" pitchFamily="18" charset="0"/>
              <a:buNone/>
            </a:pPr>
            <a:r>
              <a:rPr lang="en-US" dirty="0">
                <a:latin typeface="Calibri" panose="020F0502020204030204" pitchFamily="34" charset="0"/>
                <a:ea typeface="ＭＳ Ｐゴシック" panose="020B0600070205080204" pitchFamily="34" charset="-128"/>
                <a:cs typeface="Calibri" panose="020F0502020204030204" pitchFamily="34" charset="0"/>
              </a:rPr>
              <a:t>							-Linda Bacon</a:t>
            </a:r>
          </a:p>
          <a:p>
            <a:pPr eaLnBrk="1" hangingPunct="1"/>
            <a:endParaRPr lang="en-US"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dirty="0">
                <a:latin typeface="Calibri" panose="020F0502020204030204" pitchFamily="34" charset="0"/>
                <a:ea typeface="ＭＳ Ｐゴシック" panose="020B0600070205080204" pitchFamily="34" charset="-128"/>
                <a:cs typeface="Calibri" panose="020F0502020204030204" pitchFamily="34" charset="0"/>
              </a:rPr>
              <a:t>“The first step to fight an ideology is to see it.”</a:t>
            </a:r>
          </a:p>
        </p:txBody>
      </p:sp>
      <p:sp>
        <p:nvSpPr>
          <p:cNvPr id="66563" name="Rectangle 2"/>
          <p:cNvSpPr>
            <a:spLocks noChangeArrowheads="1"/>
          </p:cNvSpPr>
          <p:nvPr/>
        </p:nvSpPr>
        <p:spPr bwMode="auto">
          <a:xfrm>
            <a:off x="478971" y="457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300"/>
              </a:spcBef>
              <a:buClr>
                <a:srgbClr val="A04DA3"/>
              </a:buClr>
              <a:buFont typeface="Georgia" panose="02040502050405020303" pitchFamily="18" charset="0"/>
              <a:buChar char="•"/>
              <a:defRPr sz="28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Calibri" panose="020F0502020204030204" pitchFamily="34" charset="0"/>
                <a:ea typeface="ＭＳ Ｐゴシック" panose="020B0600070205080204" pitchFamily="34" charset="-128"/>
                <a:cs typeface="Calibri" panose="020F0502020204030204" pitchFamily="34" charset="0"/>
              </a:defRPr>
            </a:lvl9pPr>
          </a:lstStyle>
          <a:p>
            <a:pPr eaLnBrk="1" hangingPunct="1">
              <a:spcBef>
                <a:spcPct val="0"/>
              </a:spcBef>
              <a:buClrTx/>
              <a:buFontTx/>
              <a:buNone/>
            </a:pPr>
            <a:r>
              <a:rPr lang="en-US" sz="4000" dirty="0">
                <a:solidFill>
                  <a:schemeClr val="tx2"/>
                </a:solidFill>
                <a:latin typeface="Trebuchet MS" panose="020B0603020202020204" pitchFamily="34" charset="0"/>
                <a:cs typeface="Arial" panose="020B0604020202020204" pitchFamily="34" charset="0"/>
              </a:rPr>
              <a:t>The Point of this Class</a:t>
            </a:r>
          </a:p>
        </p:txBody>
      </p:sp>
    </p:spTree>
    <p:extLst>
      <p:ext uri="{BB962C8B-B14F-4D97-AF65-F5344CB8AC3E}">
        <p14:creationId xmlns:p14="http://schemas.microsoft.com/office/powerpoint/2010/main" val="1884197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the BMI</a:t>
            </a:r>
            <a:br>
              <a:rPr lang="en-US" dirty="0"/>
            </a:br>
            <a:endParaRPr lang="en-US" dirty="0"/>
          </a:p>
        </p:txBody>
      </p:sp>
      <p:sp>
        <p:nvSpPr>
          <p:cNvPr id="3" name="Content Placeholder 2"/>
          <p:cNvSpPr>
            <a:spLocks noGrp="1"/>
          </p:cNvSpPr>
          <p:nvPr>
            <p:ph idx="1"/>
          </p:nvPr>
        </p:nvSpPr>
        <p:spPr>
          <a:xfrm>
            <a:off x="228600" y="914400"/>
            <a:ext cx="7848600" cy="5029200"/>
          </a:xfrm>
        </p:spPr>
        <p:txBody>
          <a:bodyPr>
            <a:normAutofit/>
          </a:bodyPr>
          <a:lstStyle/>
          <a:p>
            <a:pPr indent="-342900"/>
            <a:r>
              <a:rPr lang="en-US" dirty="0"/>
              <a:t>Invented 1835 by </a:t>
            </a:r>
            <a:r>
              <a:rPr lang="en-US" dirty="0" err="1"/>
              <a:t>Adolphe</a:t>
            </a:r>
            <a:r>
              <a:rPr lang="en-US" dirty="0"/>
              <a:t> </a:t>
            </a:r>
            <a:r>
              <a:rPr lang="en-US" dirty="0" err="1"/>
              <a:t>Quetelet</a:t>
            </a:r>
            <a:r>
              <a:rPr lang="en-US" dirty="0"/>
              <a:t>  </a:t>
            </a:r>
          </a:p>
          <a:p>
            <a:pPr marL="0" indent="0">
              <a:buFont typeface="Wingdings" charset="2"/>
              <a:buNone/>
            </a:pPr>
            <a:r>
              <a:rPr lang="en-US" dirty="0"/>
              <a:t>      </a:t>
            </a:r>
            <a:r>
              <a:rPr lang="en-US" dirty="0" err="1"/>
              <a:t>Quetelet</a:t>
            </a:r>
            <a:r>
              <a:rPr lang="en-US" dirty="0"/>
              <a:t> Index = weight/height</a:t>
            </a:r>
            <a:r>
              <a:rPr lang="en-US" baseline="30000" dirty="0"/>
              <a:t>2</a:t>
            </a:r>
          </a:p>
          <a:p>
            <a:pPr marL="0" indent="0">
              <a:buFont typeface="Wingdings" charset="2"/>
              <a:buNone/>
            </a:pPr>
            <a:endParaRPr lang="en-US" baseline="30000" dirty="0"/>
          </a:p>
          <a:p>
            <a:pPr indent="-342900"/>
            <a:r>
              <a:rPr lang="en-US" dirty="0"/>
              <a:t>1985-1998 NIH panel used BMI kg/m</a:t>
            </a:r>
            <a:r>
              <a:rPr lang="en-US" baseline="30000" dirty="0"/>
              <a:t>2</a:t>
            </a:r>
            <a:r>
              <a:rPr lang="en-US" dirty="0"/>
              <a:t> </a:t>
            </a:r>
          </a:p>
          <a:p>
            <a:pPr marL="400050" lvl="1" indent="0">
              <a:buFont typeface="Wingdings" charset="2"/>
              <a:buNone/>
            </a:pPr>
            <a:r>
              <a:rPr lang="en-US" dirty="0"/>
              <a:t>Men &gt; 27.8   Women &gt; 27.3 are overweight </a:t>
            </a:r>
          </a:p>
          <a:p>
            <a:pPr marL="400050" lvl="1" indent="0">
              <a:buFont typeface="Wingdings" charset="2"/>
              <a:buNone/>
            </a:pPr>
            <a:r>
              <a:rPr lang="en-US" dirty="0"/>
              <a:t>(85%ile for 20-29 year olds)</a:t>
            </a:r>
          </a:p>
          <a:p>
            <a:pPr marL="400050" lvl="1" indent="0">
              <a:buFont typeface="Wingdings" charset="2"/>
              <a:buNone/>
            </a:pPr>
            <a:endParaRPr lang="en-US" dirty="0"/>
          </a:p>
          <a:p>
            <a:pPr indent="-342900"/>
            <a:r>
              <a:rPr lang="en-US" dirty="0"/>
              <a:t>1998 the cutoffs were lowered, despite lack of scientific support:  </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163" y="373221"/>
            <a:ext cx="1466850" cy="1739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099753579"/>
              </p:ext>
            </p:extLst>
          </p:nvPr>
        </p:nvGraphicFramePr>
        <p:xfrm>
          <a:off x="1247775" y="449580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BMI</a:t>
                      </a:r>
                    </a:p>
                  </a:txBody>
                  <a:tcPr/>
                </a:tc>
                <a:tc>
                  <a:txBody>
                    <a:bodyPr/>
                    <a:lstStyle/>
                    <a:p>
                      <a:r>
                        <a:rPr lang="en-US" dirty="0"/>
                        <a:t>Weight Status</a:t>
                      </a:r>
                    </a:p>
                  </a:txBody>
                  <a:tcPr/>
                </a:tc>
                <a:extLst>
                  <a:ext uri="{0D108BD9-81ED-4DB2-BD59-A6C34878D82A}">
                    <a16:rowId xmlns:a16="http://schemas.microsoft.com/office/drawing/2014/main" val="10000"/>
                  </a:ext>
                </a:extLst>
              </a:tr>
              <a:tr h="370840">
                <a:tc>
                  <a:txBody>
                    <a:bodyPr/>
                    <a:lstStyle/>
                    <a:p>
                      <a:r>
                        <a:rPr lang="en-US" dirty="0"/>
                        <a:t>Below 18.5</a:t>
                      </a:r>
                    </a:p>
                  </a:txBody>
                  <a:tcPr/>
                </a:tc>
                <a:tc>
                  <a:txBody>
                    <a:bodyPr/>
                    <a:lstStyle/>
                    <a:p>
                      <a:r>
                        <a:rPr lang="en-US" baseline="0" dirty="0"/>
                        <a:t>Underweight</a:t>
                      </a:r>
                    </a:p>
                  </a:txBody>
                  <a:tcPr/>
                </a:tc>
                <a:extLst>
                  <a:ext uri="{0D108BD9-81ED-4DB2-BD59-A6C34878D82A}">
                    <a16:rowId xmlns:a16="http://schemas.microsoft.com/office/drawing/2014/main" val="10001"/>
                  </a:ext>
                </a:extLst>
              </a:tr>
              <a:tr h="370840">
                <a:tc>
                  <a:txBody>
                    <a:bodyPr/>
                    <a:lstStyle/>
                    <a:p>
                      <a:r>
                        <a:rPr lang="en-US" dirty="0"/>
                        <a:t>18.5</a:t>
                      </a:r>
                      <a:r>
                        <a:rPr lang="en-US" baseline="0" dirty="0"/>
                        <a:t> to </a:t>
                      </a:r>
                      <a:r>
                        <a:rPr lang="en-US" dirty="0"/>
                        <a:t>24.9</a:t>
                      </a:r>
                    </a:p>
                  </a:txBody>
                  <a:tcPr/>
                </a:tc>
                <a:tc>
                  <a:txBody>
                    <a:bodyPr/>
                    <a:lstStyle/>
                    <a:p>
                      <a:r>
                        <a:rPr lang="en-US" dirty="0"/>
                        <a:t>Healthy/desirable</a:t>
                      </a:r>
                      <a:r>
                        <a:rPr lang="en-US" baseline="0" dirty="0"/>
                        <a:t> weight</a:t>
                      </a:r>
                    </a:p>
                  </a:txBody>
                  <a:tcPr/>
                </a:tc>
                <a:extLst>
                  <a:ext uri="{0D108BD9-81ED-4DB2-BD59-A6C34878D82A}">
                    <a16:rowId xmlns:a16="http://schemas.microsoft.com/office/drawing/2014/main" val="10002"/>
                  </a:ext>
                </a:extLst>
              </a:tr>
              <a:tr h="370840">
                <a:tc>
                  <a:txBody>
                    <a:bodyPr/>
                    <a:lstStyle/>
                    <a:p>
                      <a:r>
                        <a:rPr lang="en-US" dirty="0"/>
                        <a:t>25.0</a:t>
                      </a:r>
                      <a:r>
                        <a:rPr lang="en-US" baseline="0" dirty="0"/>
                        <a:t> to </a:t>
                      </a:r>
                      <a:r>
                        <a:rPr lang="en-US" dirty="0"/>
                        <a:t>29.9</a:t>
                      </a:r>
                    </a:p>
                  </a:txBody>
                  <a:tcPr/>
                </a:tc>
                <a:tc>
                  <a:txBody>
                    <a:bodyPr/>
                    <a:lstStyle/>
                    <a:p>
                      <a:r>
                        <a:rPr lang="en-US" baseline="0" dirty="0"/>
                        <a:t>Overweight</a:t>
                      </a:r>
                    </a:p>
                  </a:txBody>
                  <a:tcPr/>
                </a:tc>
                <a:extLst>
                  <a:ext uri="{0D108BD9-81ED-4DB2-BD59-A6C34878D82A}">
                    <a16:rowId xmlns:a16="http://schemas.microsoft.com/office/drawing/2014/main" val="10003"/>
                  </a:ext>
                </a:extLst>
              </a:tr>
              <a:tr h="370840">
                <a:tc>
                  <a:txBody>
                    <a:bodyPr/>
                    <a:lstStyle/>
                    <a:p>
                      <a:r>
                        <a:rPr lang="en-US" dirty="0"/>
                        <a:t>30.0</a:t>
                      </a:r>
                      <a:r>
                        <a:rPr lang="en-US" baseline="0" dirty="0"/>
                        <a:t> to 39.9</a:t>
                      </a:r>
                      <a:endParaRPr lang="en-US" dirty="0"/>
                    </a:p>
                  </a:txBody>
                  <a:tcPr/>
                </a:tc>
                <a:tc>
                  <a:txBody>
                    <a:bodyPr/>
                    <a:lstStyle/>
                    <a:p>
                      <a:r>
                        <a:rPr lang="en-US" baseline="0" dirty="0"/>
                        <a:t>Obese</a:t>
                      </a:r>
                    </a:p>
                  </a:txBody>
                  <a:tcPr/>
                </a:tc>
                <a:extLst>
                  <a:ext uri="{0D108BD9-81ED-4DB2-BD59-A6C34878D82A}">
                    <a16:rowId xmlns:a16="http://schemas.microsoft.com/office/drawing/2014/main" val="10004"/>
                  </a:ext>
                </a:extLst>
              </a:tr>
              <a:tr h="370840">
                <a:tc>
                  <a:txBody>
                    <a:bodyPr/>
                    <a:lstStyle/>
                    <a:p>
                      <a:r>
                        <a:rPr lang="en-US" dirty="0"/>
                        <a:t>40 and above</a:t>
                      </a:r>
                    </a:p>
                  </a:txBody>
                  <a:tcPr/>
                </a:tc>
                <a:tc>
                  <a:txBody>
                    <a:bodyPr/>
                    <a:lstStyle/>
                    <a:p>
                      <a:r>
                        <a:rPr lang="en-US" baseline="0" dirty="0"/>
                        <a:t>Extremely Obese</a:t>
                      </a:r>
                    </a:p>
                  </a:txBody>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CC329C9C-C4DB-476F-9FC3-009963CA4863}"/>
              </a:ext>
            </a:extLst>
          </p:cNvPr>
          <p:cNvPicPr>
            <a:picLocks noChangeAspect="1"/>
          </p:cNvPicPr>
          <p:nvPr/>
        </p:nvPicPr>
        <p:blipFill>
          <a:blip r:embed="rId4"/>
          <a:stretch>
            <a:fillRect/>
          </a:stretch>
        </p:blipFill>
        <p:spPr>
          <a:xfrm>
            <a:off x="7237525" y="1831807"/>
            <a:ext cx="1195608" cy="1886753"/>
          </a:xfrm>
          <a:prstGeom prst="rect">
            <a:avLst/>
          </a:prstGeom>
        </p:spPr>
      </p:pic>
    </p:spTree>
    <p:extLst>
      <p:ext uri="{BB962C8B-B14F-4D97-AF65-F5344CB8AC3E}">
        <p14:creationId xmlns:p14="http://schemas.microsoft.com/office/powerpoint/2010/main" val="55396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475051-3FFD-4925-99F0-B8EEFE161182}"/>
              </a:ext>
            </a:extLst>
          </p:cNvPr>
          <p:cNvSpPr>
            <a:spLocks noGrp="1"/>
          </p:cNvSpPr>
          <p:nvPr>
            <p:ph type="title"/>
          </p:nvPr>
        </p:nvSpPr>
        <p:spPr/>
        <p:txBody>
          <a:bodyPr/>
          <a:lstStyle/>
          <a:p>
            <a:r>
              <a:rPr lang="en-US" dirty="0"/>
              <a:t>Changes in Weight Over Time</a:t>
            </a:r>
          </a:p>
        </p:txBody>
      </p:sp>
      <p:sp>
        <p:nvSpPr>
          <p:cNvPr id="5" name="Text Placeholder 4">
            <a:extLst>
              <a:ext uri="{FF2B5EF4-FFF2-40B4-BE49-F238E27FC236}">
                <a16:creationId xmlns:a16="http://schemas.microsoft.com/office/drawing/2014/main" id="{3C1484AE-99AE-4B3C-AFE2-199C3ECB7F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1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DE04D-F71F-4FBA-86D8-8B1FEAD60526}"/>
              </a:ext>
            </a:extLst>
          </p:cNvPr>
          <p:cNvSpPr>
            <a:spLocks noGrp="1"/>
          </p:cNvSpPr>
          <p:nvPr>
            <p:ph type="title"/>
          </p:nvPr>
        </p:nvSpPr>
        <p:spPr/>
        <p:txBody>
          <a:bodyPr/>
          <a:lstStyle/>
          <a:p>
            <a:pPr algn="ctr"/>
            <a:r>
              <a:rPr lang="en-US" sz="4000" dirty="0"/>
              <a:t>According to the Center for Disease Control, overweight and obesity are on the rise</a:t>
            </a:r>
          </a:p>
        </p:txBody>
      </p:sp>
      <p:pic>
        <p:nvPicPr>
          <p:cNvPr id="5" name="Content Placeholder 4">
            <a:extLst>
              <a:ext uri="{FF2B5EF4-FFF2-40B4-BE49-F238E27FC236}">
                <a16:creationId xmlns:a16="http://schemas.microsoft.com/office/drawing/2014/main" id="{E56BF7BB-C043-4407-AE27-CA926A897F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958407"/>
            <a:ext cx="6400800" cy="4800600"/>
          </a:xfrm>
        </p:spPr>
      </p:pic>
    </p:spTree>
    <p:extLst>
      <p:ext uri="{BB962C8B-B14F-4D97-AF65-F5344CB8AC3E}">
        <p14:creationId xmlns:p14="http://schemas.microsoft.com/office/powerpoint/2010/main" val="3755245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26698</TotalTime>
  <Words>2789</Words>
  <Application>Microsoft Office PowerPoint</Application>
  <PresentationFormat>On-screen Show (4:3)</PresentationFormat>
  <Paragraphs>455</Paragraphs>
  <Slides>62</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ＭＳ Ｐゴシック</vt:lpstr>
      <vt:lpstr>Arial</vt:lpstr>
      <vt:lpstr>Calibri</vt:lpstr>
      <vt:lpstr>Cambria</vt:lpstr>
      <vt:lpstr>Georgia</vt:lpstr>
      <vt:lpstr>Trebuchet MS</vt:lpstr>
      <vt:lpstr>Wingdings</vt:lpstr>
      <vt:lpstr>Adjacency</vt:lpstr>
      <vt:lpstr> Welcome to NFSC 200  Health at Every Size® </vt:lpstr>
      <vt:lpstr>Lecture Overview</vt:lpstr>
      <vt:lpstr>The Challenge:</vt:lpstr>
      <vt:lpstr>The “War on Obesity”</vt:lpstr>
      <vt:lpstr>Defining Weight and Health</vt:lpstr>
      <vt:lpstr>BMI: Body Mass Index </vt:lpstr>
      <vt:lpstr>History of the BMI </vt:lpstr>
      <vt:lpstr>Changes in Weight Over Time</vt:lpstr>
      <vt:lpstr>According to the Center for Disease Control, overweight and obesity are on the rise</vt:lpstr>
      <vt:lpstr>Obesity in America Stabilizing at a High Rate</vt:lpstr>
      <vt:lpstr>Why the increase in weight over the last several decades?</vt:lpstr>
      <vt:lpstr>  What diets are people following?  What diets are people following?     </vt:lpstr>
      <vt:lpstr>PowerPoint Presentation</vt:lpstr>
      <vt:lpstr>Associations between Weight and Health  </vt:lpstr>
      <vt:lpstr>People are living longer</vt:lpstr>
      <vt:lpstr>Science on BMI and Death</vt:lpstr>
      <vt:lpstr>PowerPoint Presentation</vt:lpstr>
      <vt:lpstr>Body fat exaggerated as an independent health risk?</vt:lpstr>
      <vt:lpstr>PowerPoint Presentation</vt:lpstr>
      <vt:lpstr>PowerPoint Presentation</vt:lpstr>
      <vt:lpstr>What About Weight and Risk for Disease?</vt:lpstr>
      <vt:lpstr>PowerPoint Presentation</vt:lpstr>
      <vt:lpstr>PowerPoint Presentation</vt:lpstr>
      <vt:lpstr>PowerPoint Presentation</vt:lpstr>
      <vt:lpstr>Overweight vs. Unfit?  </vt:lpstr>
      <vt:lpstr>Is health really the reason we are weight obsessed?  For health?</vt:lpstr>
      <vt:lpstr>That’s a far cry from:</vt:lpstr>
      <vt:lpstr>The Disadvantages of Dieting </vt:lpstr>
      <vt:lpstr>Weight-Focused Interventions Lead to…</vt:lpstr>
      <vt:lpstr>PowerPoint Presentation</vt:lpstr>
      <vt:lpstr>The Stats on Dieting</vt:lpstr>
      <vt:lpstr>You HAVE to look for studies that followed their subjects for 5+ years.  Please review this article:   http://abcnews.go.com/Health/Fitness/story?id=3251242&amp;page=1   </vt:lpstr>
      <vt:lpstr>The Danger: The media hold the 5% up as emblematic! And what do they (we) say about the other 95%? </vt:lpstr>
      <vt:lpstr>Introduction to HAES</vt:lpstr>
      <vt:lpstr>Health at Every Size®</vt:lpstr>
      <vt:lpstr>PowerPoint Presentation</vt:lpstr>
      <vt:lpstr>Research Behind HAES</vt:lpstr>
      <vt:lpstr>Research Behind HAES</vt:lpstr>
      <vt:lpstr>Research Behind HAES</vt:lpstr>
      <vt:lpstr>PowerPoint Presentation</vt:lpstr>
      <vt:lpstr>PowerPoint Presentation</vt:lpstr>
      <vt:lpstr>Myth: Fat Kills</vt:lpstr>
      <vt:lpstr>Myth: Obesity Causes Diseases</vt:lpstr>
      <vt:lpstr>Myth: Obesity Causes Diseases</vt:lpstr>
      <vt:lpstr>Yes, but doesn’t weight loss improve blood pressure, cholesterol, blood sugars, etc?</vt:lpstr>
      <vt:lpstr>Myth: Weight Loss  Living Longer</vt:lpstr>
      <vt:lpstr>Myth: There are Effective Weight Loss Interventions</vt:lpstr>
      <vt:lpstr>Myth: HAES Promoters are Opposed to Weight Loss</vt:lpstr>
      <vt:lpstr>The Cost of Making Assumptions</vt:lpstr>
      <vt:lpstr>The Cost of Fat Bashing</vt:lpstr>
      <vt:lpstr>PowerPoint Presentation</vt:lpstr>
      <vt:lpstr>PowerPoint Presentation</vt:lpstr>
      <vt:lpstr>How to embody HAES:  We have so much to talk about this semester!!</vt:lpstr>
      <vt:lpstr>How to embody HAES:  We have so much to talk about this semester!!</vt:lpstr>
      <vt:lpstr>How to embody HAES:  We have so much to talk about this semester!!</vt:lpstr>
      <vt:lpstr>We’ll also be talking about:</vt:lpstr>
      <vt:lpstr>And we’ll talk more about…</vt:lpstr>
      <vt:lpstr>How to embody HAES:  We have so much to talk about this semester!!</vt:lpstr>
      <vt:lpstr>How to embody HAES:  We have so much to talk about this semester!!</vt:lpstr>
      <vt:lpstr>How to HAES – What were those basic principals, again?</vt:lpstr>
      <vt:lpstr>Confused? You’re Not Alone!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Nutrition, simplified</dc:title>
  <dc:creator>Deb's Computer</dc:creator>
  <cp:lastModifiedBy>Melanie King</cp:lastModifiedBy>
  <cp:revision>570</cp:revision>
  <cp:lastPrinted>2013-08-22T03:06:10Z</cp:lastPrinted>
  <dcterms:created xsi:type="dcterms:W3CDTF">2012-02-07T16:27:20Z</dcterms:created>
  <dcterms:modified xsi:type="dcterms:W3CDTF">2017-08-17T12:38:17Z</dcterms:modified>
</cp:coreProperties>
</file>